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62" r:id="rId4"/>
    <p:sldId id="273" r:id="rId5"/>
    <p:sldId id="260" r:id="rId6"/>
    <p:sldId id="261" r:id="rId7"/>
    <p:sldId id="268" r:id="rId8"/>
    <p:sldId id="263" r:id="rId9"/>
    <p:sldId id="264" r:id="rId10"/>
    <p:sldId id="265" r:id="rId11"/>
    <p:sldId id="267" r:id="rId12"/>
    <p:sldId id="269" r:id="rId13"/>
    <p:sldId id="270" r:id="rId14"/>
    <p:sldId id="272"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p:restoredTop sz="95840"/>
  </p:normalViewPr>
  <p:slideViewPr>
    <p:cSldViewPr snapToGrid="0">
      <p:cViewPr varScale="1">
        <p:scale>
          <a:sx n="107" d="100"/>
          <a:sy n="107" d="100"/>
        </p:scale>
        <p:origin x="7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7BE5F7-8BD2-F64E-BAB2-34AD67851138}" type="datetimeFigureOut">
              <a:rPr lang="en-GB" smtClean="0"/>
              <a:t>28/03/2024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C5195-CB23-1E41-B4E9-D32806452369}" type="slidenum">
              <a:rPr lang="en-GB" smtClean="0"/>
              <a:t>‹#›</a:t>
            </a:fld>
            <a:endParaRPr lang="en-GB"/>
          </a:p>
        </p:txBody>
      </p:sp>
    </p:spTree>
    <p:extLst>
      <p:ext uri="{BB962C8B-B14F-4D97-AF65-F5344CB8AC3E}">
        <p14:creationId xmlns:p14="http://schemas.microsoft.com/office/powerpoint/2010/main" val="100801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4C5195-CB23-1E41-B4E9-D32806452369}" type="slidenum">
              <a:rPr lang="en-GB" smtClean="0"/>
              <a:t>1</a:t>
            </a:fld>
            <a:endParaRPr lang="en-GB"/>
          </a:p>
        </p:txBody>
      </p:sp>
    </p:spTree>
    <p:extLst>
      <p:ext uri="{BB962C8B-B14F-4D97-AF65-F5344CB8AC3E}">
        <p14:creationId xmlns:p14="http://schemas.microsoft.com/office/powerpoint/2010/main" val="2676949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understand an exoplanets atmosphere, we measure its absorption spectrum </a:t>
            </a:r>
          </a:p>
          <a:p>
            <a:r>
              <a:rPr lang="en-GB" dirty="0"/>
              <a:t>The wavelengths at which the absorptions occur tell us what molecules are present and in what quantities</a:t>
            </a:r>
          </a:p>
          <a:p>
            <a:r>
              <a:rPr lang="en-GB" dirty="0"/>
              <a:t>From this we can then determine whether the atmosphere is habitable</a:t>
            </a:r>
          </a:p>
          <a:p>
            <a:r>
              <a:rPr lang="en-GB" dirty="0"/>
              <a:t>From a recent study the graphs on the right show the atmosphere of TOI-270d contains methane, CO2 and water</a:t>
            </a:r>
          </a:p>
          <a:p>
            <a:r>
              <a:rPr lang="en-GB" dirty="0"/>
              <a:t>Limitations include only 199 atmospheres have been analysed out of 5599 planets and potential absorptions when light is enroute to Earth</a:t>
            </a:r>
          </a:p>
        </p:txBody>
      </p:sp>
      <p:sp>
        <p:nvSpPr>
          <p:cNvPr id="4" name="Slide Number Placeholder 3"/>
          <p:cNvSpPr>
            <a:spLocks noGrp="1"/>
          </p:cNvSpPr>
          <p:nvPr>
            <p:ph type="sldNum" sz="quarter" idx="5"/>
          </p:nvPr>
        </p:nvSpPr>
        <p:spPr/>
        <p:txBody>
          <a:bodyPr/>
          <a:lstStyle/>
          <a:p>
            <a:fld id="{904C5195-CB23-1E41-B4E9-D32806452369}" type="slidenum">
              <a:rPr lang="en-GB" smtClean="0"/>
              <a:t>11</a:t>
            </a:fld>
            <a:endParaRPr lang="en-GB"/>
          </a:p>
        </p:txBody>
      </p:sp>
    </p:spTree>
    <p:extLst>
      <p:ext uri="{BB962C8B-B14F-4D97-AF65-F5344CB8AC3E}">
        <p14:creationId xmlns:p14="http://schemas.microsoft.com/office/powerpoint/2010/main" val="3344538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Search for radio transmissions around exoplanets in habitable zones – most likely places for life to form</a:t>
            </a:r>
          </a:p>
          <a:p>
            <a:r>
              <a:rPr lang="en-GB" dirty="0"/>
              <a:t>Use AI to create synthetic radio signals – could increase performance of ML models</a:t>
            </a:r>
          </a:p>
          <a:p>
            <a:r>
              <a:rPr lang="en-GB" dirty="0"/>
              <a:t>New era of telescopes – SKA will have ability to detect airport radar 50 light years away, HWO first telescope designed specifically to search for signs of life</a:t>
            </a:r>
          </a:p>
          <a:p>
            <a:r>
              <a:rPr lang="en-GB" dirty="0"/>
              <a:t>Dragonfly with go to Titan and explore its habitability</a:t>
            </a:r>
          </a:p>
          <a:p>
            <a:r>
              <a:rPr lang="en-GB" dirty="0"/>
              <a:t>Drill beneath the surfaces of Europa &amp; Enceladus and examine samples retrieved</a:t>
            </a:r>
          </a:p>
          <a:p>
            <a:r>
              <a:rPr lang="en-GB" dirty="0"/>
              <a:t>Mars Sample Return will aim to bring some samples collected by Perseverance back to Earth for study</a:t>
            </a:r>
          </a:p>
        </p:txBody>
      </p:sp>
      <p:sp>
        <p:nvSpPr>
          <p:cNvPr id="4" name="Slide Number Placeholder 3"/>
          <p:cNvSpPr>
            <a:spLocks noGrp="1"/>
          </p:cNvSpPr>
          <p:nvPr>
            <p:ph type="sldNum" sz="quarter" idx="5"/>
          </p:nvPr>
        </p:nvSpPr>
        <p:spPr/>
        <p:txBody>
          <a:bodyPr/>
          <a:lstStyle/>
          <a:p>
            <a:fld id="{904C5195-CB23-1E41-B4E9-D32806452369}" type="slidenum">
              <a:rPr lang="en-GB" smtClean="0"/>
              <a:t>12</a:t>
            </a:fld>
            <a:endParaRPr lang="en-GB"/>
          </a:p>
        </p:txBody>
      </p:sp>
    </p:spTree>
    <p:extLst>
      <p:ext uri="{BB962C8B-B14F-4D97-AF65-F5344CB8AC3E}">
        <p14:creationId xmlns:p14="http://schemas.microsoft.com/office/powerpoint/2010/main" val="1311907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all the data we have collected – only one result</a:t>
            </a:r>
          </a:p>
          <a:p>
            <a:r>
              <a:rPr lang="en-GB" dirty="0"/>
              <a:t>This is disheartening but the search will continue until we can answer the question</a:t>
            </a:r>
          </a:p>
          <a:p>
            <a:r>
              <a:rPr lang="en-GB" dirty="0"/>
              <a:t>I believe that there are other civilizations in the Universe, I believe the Wow signal is from one of those civilizations but the distances between us mean that we won’t hear from them again in my lifetime</a:t>
            </a:r>
          </a:p>
        </p:txBody>
      </p:sp>
      <p:sp>
        <p:nvSpPr>
          <p:cNvPr id="4" name="Slide Number Placeholder 3"/>
          <p:cNvSpPr>
            <a:spLocks noGrp="1"/>
          </p:cNvSpPr>
          <p:nvPr>
            <p:ph type="sldNum" sz="quarter" idx="5"/>
          </p:nvPr>
        </p:nvSpPr>
        <p:spPr/>
        <p:txBody>
          <a:bodyPr/>
          <a:lstStyle/>
          <a:p>
            <a:fld id="{904C5195-CB23-1E41-B4E9-D32806452369}" type="slidenum">
              <a:rPr lang="en-GB" smtClean="0"/>
              <a:t>13</a:t>
            </a:fld>
            <a:endParaRPr lang="en-GB"/>
          </a:p>
        </p:txBody>
      </p:sp>
    </p:spTree>
    <p:extLst>
      <p:ext uri="{BB962C8B-B14F-4D97-AF65-F5344CB8AC3E}">
        <p14:creationId xmlns:p14="http://schemas.microsoft.com/office/powerpoint/2010/main" val="3273968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Humanity has been fascinated by the potential of other worlds and their inhabitants</a:t>
            </a:r>
          </a:p>
          <a:p>
            <a:r>
              <a:rPr lang="en-GB" dirty="0"/>
              <a:t>But why are we fascinated by this?</a:t>
            </a:r>
          </a:p>
          <a:p>
            <a:r>
              <a:rPr lang="en-GB" dirty="0"/>
              <a:t>I believe it is because we desire to understand the unknown which Buzz Aldrin frames perfectly</a:t>
            </a:r>
          </a:p>
        </p:txBody>
      </p:sp>
      <p:sp>
        <p:nvSpPr>
          <p:cNvPr id="4" name="Slide Number Placeholder 3"/>
          <p:cNvSpPr>
            <a:spLocks noGrp="1"/>
          </p:cNvSpPr>
          <p:nvPr>
            <p:ph type="sldNum" sz="quarter" idx="5"/>
          </p:nvPr>
        </p:nvSpPr>
        <p:spPr/>
        <p:txBody>
          <a:bodyPr/>
          <a:lstStyle/>
          <a:p>
            <a:fld id="{904C5195-CB23-1E41-B4E9-D32806452369}" type="slidenum">
              <a:rPr lang="en-GB" smtClean="0"/>
              <a:t>2</a:t>
            </a:fld>
            <a:endParaRPr lang="en-GB"/>
          </a:p>
        </p:txBody>
      </p:sp>
    </p:spTree>
    <p:extLst>
      <p:ext uri="{BB962C8B-B14F-4D97-AF65-F5344CB8AC3E}">
        <p14:creationId xmlns:p14="http://schemas.microsoft.com/office/powerpoint/2010/main" val="355999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Frank Drake was fascinated by this question and conducted the first search for ET radio transmissions</a:t>
            </a:r>
          </a:p>
          <a:p>
            <a:r>
              <a:rPr lang="en-GB" dirty="0"/>
              <a:t>He got no results, from this experiment but opened the door for many others to begin searching too</a:t>
            </a:r>
          </a:p>
          <a:p>
            <a:r>
              <a:rPr lang="en-GB" dirty="0"/>
              <a:t>The era of SETI had begun</a:t>
            </a:r>
          </a:p>
          <a:p>
            <a:r>
              <a:rPr lang="en-GB" dirty="0"/>
              <a:t>And this links perfectly because apparently SETI is Alex’s favourite thing</a:t>
            </a:r>
          </a:p>
        </p:txBody>
      </p:sp>
      <p:sp>
        <p:nvSpPr>
          <p:cNvPr id="4" name="Slide Number Placeholder 3"/>
          <p:cNvSpPr>
            <a:spLocks noGrp="1"/>
          </p:cNvSpPr>
          <p:nvPr>
            <p:ph type="sldNum" sz="quarter" idx="5"/>
          </p:nvPr>
        </p:nvSpPr>
        <p:spPr/>
        <p:txBody>
          <a:bodyPr/>
          <a:lstStyle/>
          <a:p>
            <a:fld id="{904C5195-CB23-1E41-B4E9-D32806452369}" type="slidenum">
              <a:rPr lang="en-GB" smtClean="0"/>
              <a:t>3</a:t>
            </a:fld>
            <a:endParaRPr lang="en-GB"/>
          </a:p>
        </p:txBody>
      </p:sp>
    </p:spTree>
    <p:extLst>
      <p:ext uri="{BB962C8B-B14F-4D97-AF65-F5344CB8AC3E}">
        <p14:creationId xmlns:p14="http://schemas.microsoft.com/office/powerpoint/2010/main" val="3334571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are we gathering data?</a:t>
            </a:r>
          </a:p>
          <a:p>
            <a:r>
              <a:rPr lang="en-GB" dirty="0"/>
              <a:t>We are still looking for radio transmissions but also laser pulses/communications</a:t>
            </a:r>
          </a:p>
          <a:p>
            <a:r>
              <a:rPr lang="en-GB" dirty="0"/>
              <a:t>We are exploring the solar system for other forms of life</a:t>
            </a:r>
          </a:p>
          <a:p>
            <a:r>
              <a:rPr lang="en-GB" dirty="0"/>
              <a:t>And we are finding planets around other stars and analysing their atmospheres for habitability</a:t>
            </a:r>
          </a:p>
        </p:txBody>
      </p:sp>
      <p:sp>
        <p:nvSpPr>
          <p:cNvPr id="4" name="Slide Number Placeholder 3"/>
          <p:cNvSpPr>
            <a:spLocks noGrp="1"/>
          </p:cNvSpPr>
          <p:nvPr>
            <p:ph type="sldNum" sz="quarter" idx="5"/>
          </p:nvPr>
        </p:nvSpPr>
        <p:spPr/>
        <p:txBody>
          <a:bodyPr/>
          <a:lstStyle/>
          <a:p>
            <a:fld id="{904C5195-CB23-1E41-B4E9-D32806452369}" type="slidenum">
              <a:rPr lang="en-GB" smtClean="0"/>
              <a:t>5</a:t>
            </a:fld>
            <a:endParaRPr lang="en-GB"/>
          </a:p>
        </p:txBody>
      </p:sp>
    </p:spTree>
    <p:extLst>
      <p:ext uri="{BB962C8B-B14F-4D97-AF65-F5344CB8AC3E}">
        <p14:creationId xmlns:p14="http://schemas.microsoft.com/office/powerpoint/2010/main" val="428824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look for techno-signatures in narrow band frequencies eliminating any naturally occurring radio waves</a:t>
            </a:r>
          </a:p>
          <a:p>
            <a:r>
              <a:rPr lang="en-GB" dirty="0"/>
              <a:t>For each search carried out, many data points are retrieved </a:t>
            </a:r>
          </a:p>
          <a:p>
            <a:r>
              <a:rPr lang="en-GB" dirty="0"/>
              <a:t>For example, a recent study by Margot et al, found 41.2 million signals of which none were thought to be ET</a:t>
            </a:r>
          </a:p>
          <a:p>
            <a:r>
              <a:rPr lang="en-GB" dirty="0"/>
              <a:t>1 exciting result - The Wow signal was detected in 1977 and remains the best chance for an ET signal</a:t>
            </a:r>
          </a:p>
          <a:p>
            <a:r>
              <a:rPr lang="en-GB" dirty="0"/>
              <a:t>Limitations include terrestrial noise, data storage requirements and ML models potentially missing important signals</a:t>
            </a:r>
          </a:p>
        </p:txBody>
      </p:sp>
      <p:sp>
        <p:nvSpPr>
          <p:cNvPr id="4" name="Slide Number Placeholder 3"/>
          <p:cNvSpPr>
            <a:spLocks noGrp="1"/>
          </p:cNvSpPr>
          <p:nvPr>
            <p:ph type="sldNum" sz="quarter" idx="5"/>
          </p:nvPr>
        </p:nvSpPr>
        <p:spPr/>
        <p:txBody>
          <a:bodyPr/>
          <a:lstStyle/>
          <a:p>
            <a:fld id="{904C5195-CB23-1E41-B4E9-D32806452369}" type="slidenum">
              <a:rPr lang="en-GB" smtClean="0"/>
              <a:t>6</a:t>
            </a:fld>
            <a:endParaRPr lang="en-GB"/>
          </a:p>
        </p:txBody>
      </p:sp>
    </p:spTree>
    <p:extLst>
      <p:ext uri="{BB962C8B-B14F-4D97-AF65-F5344CB8AC3E}">
        <p14:creationId xmlns:p14="http://schemas.microsoft.com/office/powerpoint/2010/main" val="95568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Detected in August 1977 by the big ear telescope at Ohio state university</a:t>
            </a:r>
          </a:p>
          <a:p>
            <a:r>
              <a:rPr lang="en-GB" dirty="0"/>
              <a:t>The 6 character string represents the intensity of a detection 1 being lowest, Z being highest</a:t>
            </a:r>
          </a:p>
          <a:p>
            <a:r>
              <a:rPr lang="en-GB" dirty="0"/>
              <a:t>The character represents how many times stronger the signal was compared to the background </a:t>
            </a:r>
          </a:p>
          <a:p>
            <a:r>
              <a:rPr lang="en-GB" dirty="0"/>
              <a:t>Signal peaks around 30 times stronger than the background</a:t>
            </a:r>
          </a:p>
          <a:p>
            <a:r>
              <a:rPr lang="en-GB" dirty="0"/>
              <a:t>It is confirmed to not be of terrestrial origin therefore must be ET in origin</a:t>
            </a:r>
          </a:p>
          <a:p>
            <a:r>
              <a:rPr lang="en-GB" dirty="0"/>
              <a:t>Have searched the same area of sky many times since but found nothing more</a:t>
            </a:r>
          </a:p>
          <a:p>
            <a:endParaRPr lang="en-GB" dirty="0"/>
          </a:p>
        </p:txBody>
      </p:sp>
      <p:sp>
        <p:nvSpPr>
          <p:cNvPr id="4" name="Slide Number Placeholder 3"/>
          <p:cNvSpPr>
            <a:spLocks noGrp="1"/>
          </p:cNvSpPr>
          <p:nvPr>
            <p:ph type="sldNum" sz="quarter" idx="5"/>
          </p:nvPr>
        </p:nvSpPr>
        <p:spPr/>
        <p:txBody>
          <a:bodyPr/>
          <a:lstStyle/>
          <a:p>
            <a:fld id="{904C5195-CB23-1E41-B4E9-D32806452369}" type="slidenum">
              <a:rPr lang="en-GB" smtClean="0"/>
              <a:t>7</a:t>
            </a:fld>
            <a:endParaRPr lang="en-GB"/>
          </a:p>
        </p:txBody>
      </p:sp>
    </p:spTree>
    <p:extLst>
      <p:ext uri="{BB962C8B-B14F-4D97-AF65-F5344CB8AC3E}">
        <p14:creationId xmlns:p14="http://schemas.microsoft.com/office/powerpoint/2010/main" val="38189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another part of the spectrum, looking for optical pulses</a:t>
            </a:r>
          </a:p>
          <a:p>
            <a:r>
              <a:rPr lang="en-GB" dirty="0"/>
              <a:t>We communicate with optical light therefore we can assume an ETI does too</a:t>
            </a:r>
          </a:p>
          <a:p>
            <a:r>
              <a:rPr lang="en-GB" dirty="0"/>
              <a:t>Detectors have been designed to capture potential pulses and analyse them in real time</a:t>
            </a:r>
          </a:p>
          <a:p>
            <a:r>
              <a:rPr lang="en-GB" dirty="0"/>
              <a:t>Limitations include only being able to observe at night, can’t see through clouds and light pollution can cause noise</a:t>
            </a:r>
          </a:p>
        </p:txBody>
      </p:sp>
      <p:sp>
        <p:nvSpPr>
          <p:cNvPr id="4" name="Slide Number Placeholder 3"/>
          <p:cNvSpPr>
            <a:spLocks noGrp="1"/>
          </p:cNvSpPr>
          <p:nvPr>
            <p:ph type="sldNum" sz="quarter" idx="5"/>
          </p:nvPr>
        </p:nvSpPr>
        <p:spPr/>
        <p:txBody>
          <a:bodyPr/>
          <a:lstStyle/>
          <a:p>
            <a:fld id="{904C5195-CB23-1E41-B4E9-D32806452369}" type="slidenum">
              <a:rPr lang="en-GB" smtClean="0"/>
              <a:t>8</a:t>
            </a:fld>
            <a:endParaRPr lang="en-GB"/>
          </a:p>
        </p:txBody>
      </p:sp>
    </p:spTree>
    <p:extLst>
      <p:ext uri="{BB962C8B-B14F-4D97-AF65-F5344CB8AC3E}">
        <p14:creationId xmlns:p14="http://schemas.microsoft.com/office/powerpoint/2010/main" val="2807156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been exploring the solar system for more than 60 years now and believe that Mars was once habitable and that moons such as Europa and Enceladus could harbour life</a:t>
            </a:r>
          </a:p>
          <a:p>
            <a:r>
              <a:rPr lang="en-GB" dirty="0"/>
              <a:t>How do we collect data on this?</a:t>
            </a:r>
          </a:p>
          <a:p>
            <a:r>
              <a:rPr lang="en-GB" dirty="0"/>
              <a:t>Satellites have obtained information on the atmospheres and surfaces of these bodies </a:t>
            </a:r>
          </a:p>
          <a:p>
            <a:r>
              <a:rPr lang="en-GB" dirty="0"/>
              <a:t>Rovers have collected samples from Mars but only covering small patches, increasing this area would inevitably increase our chances of finding something and increasing this area to those moons would increase the chances even more</a:t>
            </a:r>
          </a:p>
          <a:p>
            <a:r>
              <a:rPr lang="en-GB" dirty="0"/>
              <a:t>But we are not quite able to get to the surfaces of the moons of Jupiter and Saturn just yet</a:t>
            </a:r>
          </a:p>
          <a:p>
            <a:r>
              <a:rPr lang="en-GB" dirty="0"/>
              <a:t>Europa and Enceladus have icy surfaces, when we get there, we want to get beneath the ice</a:t>
            </a:r>
          </a:p>
        </p:txBody>
      </p:sp>
      <p:sp>
        <p:nvSpPr>
          <p:cNvPr id="4" name="Slide Number Placeholder 3"/>
          <p:cNvSpPr>
            <a:spLocks noGrp="1"/>
          </p:cNvSpPr>
          <p:nvPr>
            <p:ph type="sldNum" sz="quarter" idx="5"/>
          </p:nvPr>
        </p:nvSpPr>
        <p:spPr/>
        <p:txBody>
          <a:bodyPr/>
          <a:lstStyle/>
          <a:p>
            <a:fld id="{904C5195-CB23-1E41-B4E9-D32806452369}" type="slidenum">
              <a:rPr lang="en-GB" smtClean="0"/>
              <a:t>9</a:t>
            </a:fld>
            <a:endParaRPr lang="en-GB"/>
          </a:p>
        </p:txBody>
      </p:sp>
    </p:spTree>
    <p:extLst>
      <p:ext uri="{BB962C8B-B14F-4D97-AF65-F5344CB8AC3E}">
        <p14:creationId xmlns:p14="http://schemas.microsoft.com/office/powerpoint/2010/main" val="2345251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Been gathering data since 90s </a:t>
            </a:r>
          </a:p>
          <a:p>
            <a:r>
              <a:rPr lang="en-GB" dirty="0"/>
              <a:t>As of 12th March, 5599 confirmed exoplanets – plotted in graph on left</a:t>
            </a:r>
          </a:p>
          <a:p>
            <a:r>
              <a:rPr lang="en-GB" dirty="0"/>
              <a:t>Using data from Exoplanet archive, 204 of these planets orbit in the habitable zone – these are plotted on the right</a:t>
            </a:r>
          </a:p>
          <a:p>
            <a:r>
              <a:rPr lang="en-GB" dirty="0"/>
              <a:t>From these graphs we notice an immediate limitation of this type of study – it’s easier to find the larger planets and those that orbit closer to their star</a:t>
            </a:r>
          </a:p>
          <a:p>
            <a:r>
              <a:rPr lang="en-GB" dirty="0"/>
              <a:t>Hence, we may still be missing out on a large dataset</a:t>
            </a:r>
          </a:p>
        </p:txBody>
      </p:sp>
      <p:sp>
        <p:nvSpPr>
          <p:cNvPr id="4" name="Slide Number Placeholder 3"/>
          <p:cNvSpPr>
            <a:spLocks noGrp="1"/>
          </p:cNvSpPr>
          <p:nvPr>
            <p:ph type="sldNum" sz="quarter" idx="5"/>
          </p:nvPr>
        </p:nvSpPr>
        <p:spPr/>
        <p:txBody>
          <a:bodyPr/>
          <a:lstStyle/>
          <a:p>
            <a:fld id="{904C5195-CB23-1E41-B4E9-D32806452369}" type="slidenum">
              <a:rPr lang="en-GB" smtClean="0"/>
              <a:t>10</a:t>
            </a:fld>
            <a:endParaRPr lang="en-GB"/>
          </a:p>
        </p:txBody>
      </p:sp>
    </p:spTree>
    <p:extLst>
      <p:ext uri="{BB962C8B-B14F-4D97-AF65-F5344CB8AC3E}">
        <p14:creationId xmlns:p14="http://schemas.microsoft.com/office/powerpoint/2010/main" val="2940651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3/28/24</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85146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3/28/24</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292459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3/28/24</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26570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3/28/24</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518208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3/28/24</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3186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3/28/24</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585446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3/28/24</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4518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3/28/24</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282771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3/28/24</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05141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3/28/24</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334977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3/28/24</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857611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3/28/24</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115743530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exoplanetarchive.ipac.caltech.edu/index.html" TargetMode="External"/><Relationship Id="rId5" Type="http://schemas.openxmlformats.org/officeDocument/2006/relationships/image" Target="../media/image1.png"/><Relationship Id="rId4" Type="http://schemas.openxmlformats.org/officeDocument/2006/relationships/notesSlide" Target="../notesSlides/notesSlide9.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research.iac.es/proyecto/exoatmospheres/" TargetMode="External"/><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jpe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xml"/><Relationship Id="rId7" Type="http://schemas.openxmlformats.org/officeDocument/2006/relationships/hyperlink" Target="https://www.zooniverse.org/projects/ucla-seti-group/are-we-alone-in-the-universe/about/research"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zooniverse.org/get-involved" TargetMode="External"/><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hyperlink" Target="https://laserseti.net/" TargetMode="External"/><Relationship Id="rId13" Type="http://schemas.openxmlformats.org/officeDocument/2006/relationships/hyperlink" Target="https://arxiv.org/pdf/2403.03325.pdf" TargetMode="External"/><Relationship Id="rId3" Type="http://schemas.openxmlformats.org/officeDocument/2006/relationships/hyperlink" Target="https://www.seti.org/project-ozma" TargetMode="External"/><Relationship Id="rId7" Type="http://schemas.openxmlformats.org/officeDocument/2006/relationships/hyperlink" Target="https://www.skao.int/en/explore/big-data" TargetMode="External"/><Relationship Id="rId12" Type="http://schemas.openxmlformats.org/officeDocument/2006/relationships/hyperlink" Target="https://research.iac.es/proyecto/exoatmospheres/" TargetMode="External"/><Relationship Id="rId2" Type="http://schemas.openxmlformats.org/officeDocument/2006/relationships/hyperlink" Target="https://sgp.fas.org/othergov/doe/lanl/la-10311-ms.pdf" TargetMode="External"/><Relationship Id="rId16"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arxiv.org/pdf/2308.02712.pdf" TargetMode="External"/><Relationship Id="rId11" Type="http://schemas.openxmlformats.org/officeDocument/2006/relationships/hyperlink" Target="https://iopscience.iop.org/article/10.1086/320580/pdf" TargetMode="External"/><Relationship Id="rId5" Type="http://schemas.openxmlformats.org/officeDocument/2006/relationships/hyperlink" Target="https://www.seti.org/seti-allen-telescope-array-ata" TargetMode="External"/><Relationship Id="rId15" Type="http://schemas.openxmlformats.org/officeDocument/2006/relationships/hyperlink" Target="https://science.nasa.gov/astrophysics/programs/habitable-worlds-observatory/" TargetMode="External"/><Relationship Id="rId10" Type="http://schemas.openxmlformats.org/officeDocument/2006/relationships/hyperlink" Target="https://exoplanetarchive.ipac.caltech.edu/index.html" TargetMode="External"/><Relationship Id="rId4" Type="http://schemas.openxmlformats.org/officeDocument/2006/relationships/hyperlink" Target="https://en.wikipedia.org/wiki/Project_Ozma" TargetMode="External"/><Relationship Id="rId9" Type="http://schemas.openxmlformats.org/officeDocument/2006/relationships/hyperlink" Target="https://www.nasa.gov/missions/" TargetMode="External"/><Relationship Id="rId14" Type="http://schemas.openxmlformats.org/officeDocument/2006/relationships/hyperlink" Target="https://arxiv.org/pdf/2203.09668.pdf"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https://upload.wikimedia.org/wikipedia/commons/thumb/2/27/Wow%21_signal_source.svg/1280px-Wow%21_signal_source.svg.png" TargetMode="External"/><Relationship Id="rId3" Type="http://schemas.openxmlformats.org/officeDocument/2006/relationships/slideLayout" Target="../slideLayouts/slideLayout2.xml"/><Relationship Id="rId7" Type="http://schemas.openxmlformats.org/officeDocument/2006/relationships/image" Target="https://upload.wikimedia.org/wikipedia/commons/d/d3/Wow_signal.jpg" TargetMode="External"/><Relationship Id="rId12" Type="http://schemas.openxmlformats.org/officeDocument/2006/relationships/image" Target="../media/image9.png"/><Relationship Id="rId2" Type="http://schemas.openxmlformats.org/officeDocument/2006/relationships/video" Target="../media/media1.mp4"/><Relationship Id="rId16" Type="http://schemas.openxmlformats.org/officeDocument/2006/relationships/image" Target="../media/image3.jpeg"/><Relationship Id="rId1" Type="http://schemas.microsoft.com/office/2007/relationships/media" Target="../media/media1.mp4"/><Relationship Id="rId6" Type="http://schemas.openxmlformats.org/officeDocument/2006/relationships/image" Target="../media/image6.jpeg"/><Relationship Id="rId11" Type="http://schemas.openxmlformats.org/officeDocument/2006/relationships/image" Target="http://www.bigear.org/Wow30th/WowSigL.gif" TargetMode="External"/><Relationship Id="rId5" Type="http://schemas.openxmlformats.org/officeDocument/2006/relationships/image" Target="../media/image1.png"/><Relationship Id="rId15" Type="http://schemas.openxmlformats.org/officeDocument/2006/relationships/hyperlink" Target="https://en.wikipedia.org/wiki/Wow!_signal" TargetMode="External"/><Relationship Id="rId10" Type="http://schemas.openxmlformats.org/officeDocument/2006/relationships/image" Target="../media/image8.gif"/><Relationship Id="rId4" Type="http://schemas.openxmlformats.org/officeDocument/2006/relationships/notesSlide" Target="../notesSlides/notesSlide6.xml"/><Relationship Id="rId9" Type="http://schemas.openxmlformats.org/officeDocument/2006/relationships/image" Target="http://www.bigear.org/Wow30th/BigEar3S.jpg" TargetMode="External"/><Relationship Id="rId14" Type="http://schemas.openxmlformats.org/officeDocument/2006/relationships/hyperlink" Target="http://www.bigear.org/Wow30th/wow30th.ht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xml"/><Relationship Id="rId7" Type="http://schemas.openxmlformats.org/officeDocument/2006/relationships/hyperlink" Target="https://www.seti.org/laserseti"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jpeg"/><Relationship Id="rId5" Type="http://schemas.openxmlformats.org/officeDocument/2006/relationships/image" Target="../media/image1.png"/><Relationship Id="rId10" Type="http://schemas.openxmlformats.org/officeDocument/2006/relationships/image" Target="../media/image3.jpeg"/><Relationship Id="rId4" Type="http://schemas.openxmlformats.org/officeDocument/2006/relationships/notesSlide" Target="../notesSlides/notesSlide7.xml"/><Relationship Id="rId9" Type="http://schemas.openxmlformats.org/officeDocument/2006/relationships/hyperlink" Target="https://laserseti.net/instrument/"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2.xml"/><Relationship Id="rId7" Type="http://schemas.openxmlformats.org/officeDocument/2006/relationships/hyperlink" Target="https://mars.nasa.gov/mars2020/multimedia/raw-image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ars In The Night Sky">
            <a:extLst>
              <a:ext uri="{FF2B5EF4-FFF2-40B4-BE49-F238E27FC236}">
                <a16:creationId xmlns:a16="http://schemas.microsoft.com/office/drawing/2014/main" id="{4B7F591C-5582-D411-6002-82FDC2490B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4CCFD9A-01E9-8C73-6B8E-650A6CED9163}"/>
              </a:ext>
            </a:extLst>
          </p:cNvPr>
          <p:cNvSpPr>
            <a:spLocks noGrp="1"/>
          </p:cNvSpPr>
          <p:nvPr>
            <p:ph type="ctrTitle"/>
          </p:nvPr>
        </p:nvSpPr>
        <p:spPr>
          <a:xfrm>
            <a:off x="2251587" y="456182"/>
            <a:ext cx="7688825" cy="1852371"/>
          </a:xfrm>
        </p:spPr>
        <p:txBody>
          <a:bodyPr>
            <a:normAutofit/>
          </a:bodyPr>
          <a:lstStyle/>
          <a:p>
            <a:pPr algn="ctr"/>
            <a:r>
              <a:rPr lang="en-US" dirty="0">
                <a:solidFill>
                  <a:srgbClr val="FFFFFF"/>
                </a:solidFill>
              </a:rPr>
              <a:t>Are we alone in the Universe?</a:t>
            </a:r>
            <a:br>
              <a:rPr lang="en-US" dirty="0">
                <a:solidFill>
                  <a:srgbClr val="FFFFFF"/>
                </a:solidFill>
              </a:rPr>
            </a:br>
            <a:r>
              <a:rPr lang="en-US" sz="2400" dirty="0">
                <a:solidFill>
                  <a:srgbClr val="FFFFFF"/>
                </a:solidFill>
              </a:rPr>
              <a:t>Looking into the data behind the question</a:t>
            </a:r>
            <a:br>
              <a:rPr lang="en-US" sz="2400" dirty="0">
                <a:solidFill>
                  <a:srgbClr val="FFFFFF"/>
                </a:solidFill>
              </a:rPr>
            </a:br>
            <a:r>
              <a:rPr lang="en-US" sz="1600" dirty="0">
                <a:solidFill>
                  <a:srgbClr val="FFFFFF"/>
                </a:solidFill>
              </a:rPr>
              <a:t>by Andrew Scannell</a:t>
            </a:r>
            <a:endParaRPr lang="en-US" dirty="0">
              <a:solidFill>
                <a:srgbClr val="FFFFFF"/>
              </a:solidFill>
            </a:endParaRPr>
          </a:p>
        </p:txBody>
      </p:sp>
      <p:sp>
        <p:nvSpPr>
          <p:cNvPr id="3" name="Subtitle 2">
            <a:extLst>
              <a:ext uri="{FF2B5EF4-FFF2-40B4-BE49-F238E27FC236}">
                <a16:creationId xmlns:a16="http://schemas.microsoft.com/office/drawing/2014/main" id="{A00D4F1A-A584-EE9C-5641-D98ADFA93162}"/>
              </a:ext>
            </a:extLst>
          </p:cNvPr>
          <p:cNvSpPr>
            <a:spLocks noGrp="1"/>
          </p:cNvSpPr>
          <p:nvPr>
            <p:ph type="subTitle" idx="1"/>
          </p:nvPr>
        </p:nvSpPr>
        <p:spPr>
          <a:xfrm>
            <a:off x="2251586" y="3060396"/>
            <a:ext cx="7688825" cy="2746329"/>
          </a:xfrm>
        </p:spPr>
        <p:txBody>
          <a:bodyPr>
            <a:normAutofit/>
          </a:bodyPr>
          <a:lstStyle/>
          <a:p>
            <a:r>
              <a:rPr lang="en-US" dirty="0">
                <a:solidFill>
                  <a:srgbClr val="FFFFFF"/>
                </a:solidFill>
              </a:rPr>
              <a:t>Topics:</a:t>
            </a:r>
          </a:p>
          <a:p>
            <a:pPr marL="285750" indent="-285750">
              <a:buFont typeface="Arial" panose="020B0604020202020204" pitchFamily="34" charset="0"/>
              <a:buChar char="•"/>
            </a:pPr>
            <a:r>
              <a:rPr lang="en-US" dirty="0">
                <a:solidFill>
                  <a:srgbClr val="FFFFFF"/>
                </a:solidFill>
              </a:rPr>
              <a:t>Introduction</a:t>
            </a:r>
          </a:p>
          <a:p>
            <a:pPr marL="285750" indent="-285750">
              <a:buFont typeface="Arial" panose="020B0604020202020204" pitchFamily="34" charset="0"/>
              <a:buChar char="•"/>
            </a:pPr>
            <a:r>
              <a:rPr lang="en-US" dirty="0">
                <a:solidFill>
                  <a:srgbClr val="FFFFFF"/>
                </a:solidFill>
              </a:rPr>
              <a:t>How are we gathering data now?</a:t>
            </a:r>
          </a:p>
          <a:p>
            <a:pPr marL="285750" indent="-285750">
              <a:buFont typeface="Arial" panose="020B0604020202020204" pitchFamily="34" charset="0"/>
              <a:buChar char="•"/>
            </a:pPr>
            <a:r>
              <a:rPr lang="en-US" dirty="0">
                <a:solidFill>
                  <a:srgbClr val="FFFFFF"/>
                </a:solidFill>
              </a:rPr>
              <a:t>The ’Wow!’ signal</a:t>
            </a:r>
          </a:p>
          <a:p>
            <a:pPr marL="285750" indent="-285750">
              <a:buFont typeface="Arial" panose="020B0604020202020204" pitchFamily="34" charset="0"/>
              <a:buChar char="•"/>
            </a:pPr>
            <a:r>
              <a:rPr lang="en-US" dirty="0">
                <a:solidFill>
                  <a:srgbClr val="FFFFFF"/>
                </a:solidFill>
              </a:rPr>
              <a:t>Limitations to the data</a:t>
            </a:r>
          </a:p>
          <a:p>
            <a:pPr marL="285750" indent="-285750">
              <a:buFont typeface="Arial" panose="020B0604020202020204" pitchFamily="34" charset="0"/>
              <a:buChar char="•"/>
            </a:pPr>
            <a:r>
              <a:rPr lang="en-US" dirty="0">
                <a:solidFill>
                  <a:srgbClr val="FFFFFF"/>
                </a:solidFill>
              </a:rPr>
              <a:t>What data can we gather in the future?</a:t>
            </a:r>
          </a:p>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2458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Stars In The Night Sky">
            <a:extLst>
              <a:ext uri="{FF2B5EF4-FFF2-40B4-BE49-F238E27FC236}">
                <a16:creationId xmlns:a16="http://schemas.microsoft.com/office/drawing/2014/main" id="{E1FB90BC-9A60-F322-51D2-1049142CB8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E465AF3D-AD9F-0955-6F2E-2CAD4E8A4EBF}"/>
              </a:ext>
            </a:extLst>
          </p:cNvPr>
          <p:cNvSpPr>
            <a:spLocks noGrp="1"/>
          </p:cNvSpPr>
          <p:nvPr>
            <p:ph type="title"/>
          </p:nvPr>
        </p:nvSpPr>
        <p:spPr>
          <a:xfrm>
            <a:off x="1077362" y="720434"/>
            <a:ext cx="9950103" cy="795545"/>
          </a:xfrm>
        </p:spPr>
        <p:txBody>
          <a:bodyPr anchor="t"/>
          <a:lstStyle/>
          <a:p>
            <a:r>
              <a:rPr lang="en-GB" dirty="0">
                <a:solidFill>
                  <a:schemeClr val="bg1"/>
                </a:solidFill>
              </a:rPr>
              <a:t>Exoplanets</a:t>
            </a:r>
          </a:p>
        </p:txBody>
      </p:sp>
      <p:sp>
        <p:nvSpPr>
          <p:cNvPr id="3" name="Content Placeholder 2">
            <a:extLst>
              <a:ext uri="{FF2B5EF4-FFF2-40B4-BE49-F238E27FC236}">
                <a16:creationId xmlns:a16="http://schemas.microsoft.com/office/drawing/2014/main" id="{9FF4C125-FB70-480E-F4B9-16EE33E83C4E}"/>
              </a:ext>
            </a:extLst>
          </p:cNvPr>
          <p:cNvSpPr>
            <a:spLocks noGrp="1"/>
          </p:cNvSpPr>
          <p:nvPr>
            <p:ph idx="1"/>
          </p:nvPr>
        </p:nvSpPr>
        <p:spPr>
          <a:xfrm>
            <a:off x="1077362" y="1515980"/>
            <a:ext cx="9950102" cy="2021304"/>
          </a:xfrm>
        </p:spPr>
        <p:txBody>
          <a:bodyPr>
            <a:normAutofit fontScale="70000" lnSpcReduction="20000"/>
          </a:bodyPr>
          <a:lstStyle/>
          <a:p>
            <a:r>
              <a:rPr lang="en-GB" dirty="0">
                <a:solidFill>
                  <a:schemeClr val="bg1"/>
                </a:solidFill>
              </a:rPr>
              <a:t>Since the early 1990’s astronomers have been gathering data on exoplanets</a:t>
            </a:r>
          </a:p>
          <a:p>
            <a:r>
              <a:rPr lang="en-GB" dirty="0">
                <a:solidFill>
                  <a:schemeClr val="bg1"/>
                </a:solidFill>
              </a:rPr>
              <a:t>Planets are mainly discovered through indirect observations, observing the effects they have on their host star e.g. dimming the light from the star (transit) and making the star ‘wobble’ (radial velocity)</a:t>
            </a:r>
          </a:p>
          <a:p>
            <a:r>
              <a:rPr lang="en-GB" dirty="0">
                <a:solidFill>
                  <a:schemeClr val="bg1"/>
                </a:solidFill>
              </a:rPr>
              <a:t>As of 12/03/24, there were 5599 confirmed exoplanets (according to the NASA Exoplanet Archive, </a:t>
            </a:r>
            <a:r>
              <a:rPr lang="en-US" dirty="0">
                <a:solidFill>
                  <a:schemeClr val="bg1"/>
                </a:solidFill>
                <a:hlinkClick r:id="rId6">
                  <a:extLst>
                    <a:ext uri="{A12FA001-AC4F-418D-AE19-62706E023703}">
                      <ahyp:hlinkClr xmlns:ahyp="http://schemas.microsoft.com/office/drawing/2018/hyperlinkcolor" val="tx"/>
                    </a:ext>
                  </a:extLst>
                </a:hlinkClick>
              </a:rPr>
              <a:t>https://exoplanetarchive.ipac.caltech.edu/index.html</a:t>
            </a:r>
            <a:r>
              <a:rPr lang="en-GB" dirty="0">
                <a:solidFill>
                  <a:schemeClr val="bg1"/>
                </a:solidFill>
              </a:rPr>
              <a:t>)</a:t>
            </a:r>
          </a:p>
          <a:p>
            <a:r>
              <a:rPr lang="en-GB" dirty="0">
                <a:solidFill>
                  <a:schemeClr val="bg1"/>
                </a:solidFill>
              </a:rPr>
              <a:t>The data gathered includes planet mass, radius, density, orbital period, semi major axis and equilibrium temperature</a:t>
            </a:r>
          </a:p>
          <a:p>
            <a:r>
              <a:rPr lang="en-GB" dirty="0">
                <a:solidFill>
                  <a:schemeClr val="bg1"/>
                </a:solidFill>
              </a:rPr>
              <a:t>Limitations: cannot tell if life exists or is immediately habitable, can only observe indirect effects on subsets of stars/planets</a:t>
            </a:r>
          </a:p>
          <a:p>
            <a:endParaRPr lang="en-GB" dirty="0"/>
          </a:p>
          <a:p>
            <a:endParaRPr lang="en-GB" dirty="0"/>
          </a:p>
          <a:p>
            <a:endParaRPr lang="en-GB" dirty="0"/>
          </a:p>
          <a:p>
            <a:endParaRPr lang="en-GB" dirty="0"/>
          </a:p>
        </p:txBody>
      </p:sp>
      <p:pic>
        <p:nvPicPr>
          <p:cNvPr id="28" name="Picture 27" descr="A screen shot of a graph&#10;&#10;Description automatically generated">
            <a:extLst>
              <a:ext uri="{FF2B5EF4-FFF2-40B4-BE49-F238E27FC236}">
                <a16:creationId xmlns:a16="http://schemas.microsoft.com/office/drawing/2014/main" id="{FEBC0ADF-FF35-BE2A-78C8-7918927CC421}"/>
              </a:ext>
            </a:extLst>
          </p:cNvPr>
          <p:cNvPicPr>
            <a:picLocks noChangeAspect="1"/>
          </p:cNvPicPr>
          <p:nvPr/>
        </p:nvPicPr>
        <p:blipFill rotWithShape="1">
          <a:blip r:embed="rId7"/>
          <a:srcRect t="7361" b="3059"/>
          <a:stretch/>
        </p:blipFill>
        <p:spPr>
          <a:xfrm>
            <a:off x="6487027" y="3537284"/>
            <a:ext cx="3528000" cy="3160400"/>
          </a:xfrm>
          <a:prstGeom prst="rect">
            <a:avLst/>
          </a:prstGeom>
          <a:solidFill>
            <a:schemeClr val="bg1"/>
          </a:solidFill>
        </p:spPr>
      </p:pic>
      <p:pic>
        <p:nvPicPr>
          <p:cNvPr id="29" name="Picture 2">
            <a:extLst>
              <a:ext uri="{FF2B5EF4-FFF2-40B4-BE49-F238E27FC236}">
                <a16:creationId xmlns:a16="http://schemas.microsoft.com/office/drawing/2014/main" id="{D0AAB03B-AC17-F18B-E7DC-EF63532BDE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screen shot of a computer screen&#10;&#10;Description automatically generated">
            <a:extLst>
              <a:ext uri="{FF2B5EF4-FFF2-40B4-BE49-F238E27FC236}">
                <a16:creationId xmlns:a16="http://schemas.microsoft.com/office/drawing/2014/main" id="{B2A1FFCF-7043-46E1-778C-84A8C7EF24A6}"/>
              </a:ext>
            </a:extLst>
          </p:cNvPr>
          <p:cNvPicPr>
            <a:picLocks noChangeAspect="1"/>
          </p:cNvPicPr>
          <p:nvPr/>
        </p:nvPicPr>
        <p:blipFill rotWithShape="1">
          <a:blip r:embed="rId9"/>
          <a:srcRect t="7361" b="3059"/>
          <a:stretch/>
        </p:blipFill>
        <p:spPr>
          <a:xfrm>
            <a:off x="2173670" y="3537283"/>
            <a:ext cx="3528000" cy="3160401"/>
          </a:xfrm>
          <a:prstGeom prst="rect">
            <a:avLst/>
          </a:prstGeom>
          <a:solidFill>
            <a:schemeClr val="bg1"/>
          </a:solidFill>
          <a:effectLst>
            <a:softEdge rad="0"/>
          </a:effectLst>
        </p:spPr>
      </p:pic>
    </p:spTree>
    <p:extLst>
      <p:ext uri="{BB962C8B-B14F-4D97-AF65-F5344CB8AC3E}">
        <p14:creationId xmlns:p14="http://schemas.microsoft.com/office/powerpoint/2010/main" val="82363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3" descr="Stars In The Night Sky">
            <a:extLst>
              <a:ext uri="{FF2B5EF4-FFF2-40B4-BE49-F238E27FC236}">
                <a16:creationId xmlns:a16="http://schemas.microsoft.com/office/drawing/2014/main" id="{BE68E34A-54A9-AC4A-5C3F-FBF3B384C5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A4D40E19-CA02-D3D5-6457-E51A1411D267}"/>
              </a:ext>
            </a:extLst>
          </p:cNvPr>
          <p:cNvSpPr>
            <a:spLocks noGrp="1"/>
          </p:cNvSpPr>
          <p:nvPr>
            <p:ph type="title"/>
          </p:nvPr>
        </p:nvSpPr>
        <p:spPr>
          <a:xfrm>
            <a:off x="1077362" y="720434"/>
            <a:ext cx="9950103" cy="870558"/>
          </a:xfrm>
        </p:spPr>
        <p:txBody>
          <a:bodyPr anchor="t"/>
          <a:lstStyle/>
          <a:p>
            <a:r>
              <a:rPr lang="en-GB" dirty="0">
                <a:solidFill>
                  <a:schemeClr val="bg1"/>
                </a:solidFill>
              </a:rPr>
              <a:t>Exoplanet Atmospheres</a:t>
            </a:r>
          </a:p>
        </p:txBody>
      </p:sp>
      <p:sp>
        <p:nvSpPr>
          <p:cNvPr id="3" name="Content Placeholder 2">
            <a:extLst>
              <a:ext uri="{FF2B5EF4-FFF2-40B4-BE49-F238E27FC236}">
                <a16:creationId xmlns:a16="http://schemas.microsoft.com/office/drawing/2014/main" id="{04C8D594-1B36-DB09-12B1-6E20F704A382}"/>
              </a:ext>
            </a:extLst>
          </p:cNvPr>
          <p:cNvSpPr>
            <a:spLocks noGrp="1"/>
          </p:cNvSpPr>
          <p:nvPr>
            <p:ph idx="1"/>
          </p:nvPr>
        </p:nvSpPr>
        <p:spPr>
          <a:xfrm>
            <a:off x="559234" y="1796696"/>
            <a:ext cx="5215925" cy="4146904"/>
          </a:xfrm>
        </p:spPr>
        <p:txBody>
          <a:bodyPr>
            <a:normAutofit fontScale="92500" lnSpcReduction="20000"/>
          </a:bodyPr>
          <a:lstStyle/>
          <a:p>
            <a:r>
              <a:rPr lang="en-GB" dirty="0">
                <a:solidFill>
                  <a:schemeClr val="bg1"/>
                </a:solidFill>
              </a:rPr>
              <a:t>Measure how the light from the host star is absorbed as it passes through the planets atmosphere on the way to us</a:t>
            </a:r>
          </a:p>
          <a:p>
            <a:r>
              <a:rPr lang="en-GB" dirty="0">
                <a:solidFill>
                  <a:schemeClr val="bg1"/>
                </a:solidFill>
              </a:rPr>
              <a:t>The wavelengths at which there is absorption tell us what molecules the atmosphere is made up of</a:t>
            </a:r>
          </a:p>
          <a:p>
            <a:r>
              <a:rPr lang="en-GB" dirty="0">
                <a:solidFill>
                  <a:schemeClr val="bg1"/>
                </a:solidFill>
              </a:rPr>
              <a:t>As of 27/03/24, 199 planet atmospheres have been analysed (according to </a:t>
            </a:r>
            <a:r>
              <a:rPr lang="en-GB" dirty="0">
                <a:solidFill>
                  <a:schemeClr val="bg1"/>
                </a:solidFill>
                <a:hlinkClick r:id="rId6">
                  <a:extLst>
                    <a:ext uri="{A12FA001-AC4F-418D-AE19-62706E023703}">
                      <ahyp:hlinkClr xmlns:ahyp="http://schemas.microsoft.com/office/drawing/2018/hyperlinkcolor" val="tx"/>
                    </a:ext>
                  </a:extLst>
                </a:hlinkClick>
              </a:rPr>
              <a:t>https://research.iac.es/proyecto/exoatmospheres/</a:t>
            </a:r>
            <a:r>
              <a:rPr lang="en-GB" dirty="0">
                <a:solidFill>
                  <a:schemeClr val="bg1"/>
                </a:solidFill>
              </a:rPr>
              <a:t>) </a:t>
            </a:r>
          </a:p>
          <a:p>
            <a:r>
              <a:rPr lang="en-GB" dirty="0">
                <a:solidFill>
                  <a:schemeClr val="bg1"/>
                </a:solidFill>
              </a:rPr>
              <a:t>Limitations: planets must transit star, light could be absorbed enroute between planet and earth (ISM, Earths atmosphere), JWST has limited observing time</a:t>
            </a:r>
          </a:p>
          <a:p>
            <a:endParaRPr lang="en-GB" dirty="0"/>
          </a:p>
        </p:txBody>
      </p:sp>
      <p:pic>
        <p:nvPicPr>
          <p:cNvPr id="4" name="Picture 3" descr="A graph of different colors&#10;&#10;Description automatically generated with medium confidence">
            <a:extLst>
              <a:ext uri="{FF2B5EF4-FFF2-40B4-BE49-F238E27FC236}">
                <a16:creationId xmlns:a16="http://schemas.microsoft.com/office/drawing/2014/main" id="{7784B61E-F1D5-2551-9574-7898E78C3D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1256" y="1590992"/>
            <a:ext cx="5731510" cy="3676015"/>
          </a:xfrm>
          <a:prstGeom prst="rect">
            <a:avLst/>
          </a:prstGeom>
        </p:spPr>
      </p:pic>
      <p:sp>
        <p:nvSpPr>
          <p:cNvPr id="5" name="TextBox 4">
            <a:extLst>
              <a:ext uri="{FF2B5EF4-FFF2-40B4-BE49-F238E27FC236}">
                <a16:creationId xmlns:a16="http://schemas.microsoft.com/office/drawing/2014/main" id="{4F0D7438-C4DE-3E4C-71EA-5F7A7DBC6C77}"/>
              </a:ext>
            </a:extLst>
          </p:cNvPr>
          <p:cNvSpPr txBox="1"/>
          <p:nvPr/>
        </p:nvSpPr>
        <p:spPr>
          <a:xfrm>
            <a:off x="6244390" y="5310210"/>
            <a:ext cx="5045242" cy="600164"/>
          </a:xfrm>
          <a:prstGeom prst="rect">
            <a:avLst/>
          </a:prstGeom>
          <a:noFill/>
        </p:spPr>
        <p:txBody>
          <a:bodyPr wrap="square" rtlCol="0">
            <a:spAutoFit/>
          </a:bodyPr>
          <a:lstStyle/>
          <a:p>
            <a:r>
              <a:rPr lang="en-GB" sz="1100" dirty="0">
                <a:solidFill>
                  <a:schemeClr val="bg1"/>
                </a:solidFill>
              </a:rPr>
              <a:t>Planet TOI-270 d absorption spectrum obtained by JWST, with a best-fit model for which molecules make up the atmosphere. Figure 3 from </a:t>
            </a:r>
            <a:r>
              <a:rPr lang="en-GB" sz="1100" dirty="0" err="1">
                <a:solidFill>
                  <a:schemeClr val="bg1"/>
                </a:solidFill>
              </a:rPr>
              <a:t>Benneke</a:t>
            </a:r>
            <a:r>
              <a:rPr lang="en-GB" sz="1100" dirty="0">
                <a:solidFill>
                  <a:schemeClr val="bg1"/>
                </a:solidFill>
              </a:rPr>
              <a:t> et al, 2024</a:t>
            </a:r>
          </a:p>
        </p:txBody>
      </p:sp>
      <p:pic>
        <p:nvPicPr>
          <p:cNvPr id="6" name="Picture 2">
            <a:extLst>
              <a:ext uri="{FF2B5EF4-FFF2-40B4-BE49-F238E27FC236}">
                <a16:creationId xmlns:a16="http://schemas.microsoft.com/office/drawing/2014/main" id="{4546E6CC-7841-2578-25BA-B8944DB2AA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76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3" descr="Stars In The Night Sky">
            <a:extLst>
              <a:ext uri="{FF2B5EF4-FFF2-40B4-BE49-F238E27FC236}">
                <a16:creationId xmlns:a16="http://schemas.microsoft.com/office/drawing/2014/main" id="{E3D08889-A533-C767-3DF4-C39F75E8B1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70998464-82A9-5C4C-C52B-CA18AB3F27C6}"/>
              </a:ext>
            </a:extLst>
          </p:cNvPr>
          <p:cNvSpPr>
            <a:spLocks noGrp="1"/>
          </p:cNvSpPr>
          <p:nvPr>
            <p:ph type="title"/>
          </p:nvPr>
        </p:nvSpPr>
        <p:spPr>
          <a:xfrm>
            <a:off x="1077362" y="720434"/>
            <a:ext cx="9950103" cy="831640"/>
          </a:xfrm>
        </p:spPr>
        <p:txBody>
          <a:bodyPr anchor="t"/>
          <a:lstStyle/>
          <a:p>
            <a:r>
              <a:rPr lang="en-GB" dirty="0">
                <a:solidFill>
                  <a:schemeClr val="bg1"/>
                </a:solidFill>
              </a:rPr>
              <a:t>The Future</a:t>
            </a:r>
          </a:p>
        </p:txBody>
      </p:sp>
      <p:sp>
        <p:nvSpPr>
          <p:cNvPr id="3" name="Content Placeholder 2">
            <a:extLst>
              <a:ext uri="{FF2B5EF4-FFF2-40B4-BE49-F238E27FC236}">
                <a16:creationId xmlns:a16="http://schemas.microsoft.com/office/drawing/2014/main" id="{DAE64B6C-A75C-C2C1-42A8-C39A1FC71BE1}"/>
              </a:ext>
            </a:extLst>
          </p:cNvPr>
          <p:cNvSpPr>
            <a:spLocks noGrp="1"/>
          </p:cNvSpPr>
          <p:nvPr>
            <p:ph idx="1"/>
          </p:nvPr>
        </p:nvSpPr>
        <p:spPr>
          <a:xfrm>
            <a:off x="716414" y="1672243"/>
            <a:ext cx="10311051" cy="3008041"/>
          </a:xfrm>
        </p:spPr>
        <p:txBody>
          <a:bodyPr>
            <a:normAutofit fontScale="92500" lnSpcReduction="20000"/>
          </a:bodyPr>
          <a:lstStyle/>
          <a:p>
            <a:r>
              <a:rPr lang="en-GB" dirty="0">
                <a:solidFill>
                  <a:schemeClr val="bg1"/>
                </a:solidFill>
              </a:rPr>
              <a:t>Increase radio scans – search around exoplanets in habitable zone of their host star, use AI to create synthetic radio signals to simulate what ET radio signals could look like (</a:t>
            </a:r>
            <a:r>
              <a:rPr lang="en-GB" dirty="0" err="1">
                <a:solidFill>
                  <a:schemeClr val="bg1"/>
                </a:solidFill>
              </a:rPr>
              <a:t>setigen</a:t>
            </a:r>
            <a:r>
              <a:rPr lang="en-GB" dirty="0">
                <a:solidFill>
                  <a:schemeClr val="bg1"/>
                </a:solidFill>
              </a:rPr>
              <a:t> library in python, </a:t>
            </a:r>
            <a:r>
              <a:rPr lang="en-GB" dirty="0" err="1">
                <a:solidFill>
                  <a:schemeClr val="bg1"/>
                </a:solidFill>
              </a:rPr>
              <a:t>Brzycki</a:t>
            </a:r>
            <a:r>
              <a:rPr lang="en-GB" dirty="0">
                <a:solidFill>
                  <a:schemeClr val="bg1"/>
                </a:solidFill>
              </a:rPr>
              <a:t> et al, 2022)</a:t>
            </a:r>
          </a:p>
          <a:p>
            <a:r>
              <a:rPr lang="en-GB" dirty="0">
                <a:solidFill>
                  <a:schemeClr val="bg1"/>
                </a:solidFill>
              </a:rPr>
              <a:t>Next era of telescopes – Square Kilometre Array are constructing the two largest radio arrays in the world and will have capability of detecting airport radar 50 light years away, Habitable Worlds Observatory will be the first telescope designed specifically to search for signs of life on other planets</a:t>
            </a:r>
          </a:p>
          <a:p>
            <a:r>
              <a:rPr lang="en-GB" dirty="0">
                <a:solidFill>
                  <a:schemeClr val="bg1"/>
                </a:solidFill>
              </a:rPr>
              <a:t>Future NASA (or other space agencies) missions to solar system bodies to search for life – Dragonfly will be a small helicopter-type vehicle that will go to Saturn’s moon Titan and explore its habitability, Mars Sample Return will aim to bring the soil samples from the Perseverance rover back to Earth for more extensive study</a:t>
            </a:r>
          </a:p>
          <a:p>
            <a:endParaRPr lang="en-GB" dirty="0"/>
          </a:p>
        </p:txBody>
      </p:sp>
      <p:pic>
        <p:nvPicPr>
          <p:cNvPr id="4098" name="Picture 2" descr="Dragonfly">
            <a:extLst>
              <a:ext uri="{FF2B5EF4-FFF2-40B4-BE49-F238E27FC236}">
                <a16:creationId xmlns:a16="http://schemas.microsoft.com/office/drawing/2014/main" id="{93F9CE46-C4B2-3743-9A62-A4D94110F6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905" y="4440321"/>
            <a:ext cx="3962400" cy="2044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E7A9EA-5562-9163-9C5F-6D58E0746D5F}"/>
              </a:ext>
            </a:extLst>
          </p:cNvPr>
          <p:cNvSpPr txBox="1"/>
          <p:nvPr/>
        </p:nvSpPr>
        <p:spPr>
          <a:xfrm>
            <a:off x="5905500" y="6485021"/>
            <a:ext cx="1985210" cy="276999"/>
          </a:xfrm>
          <a:prstGeom prst="rect">
            <a:avLst/>
          </a:prstGeom>
          <a:noFill/>
        </p:spPr>
        <p:txBody>
          <a:bodyPr wrap="square" rtlCol="0">
            <a:spAutoFit/>
          </a:bodyPr>
          <a:lstStyle/>
          <a:p>
            <a:r>
              <a:rPr lang="en-GB" sz="1200" dirty="0">
                <a:solidFill>
                  <a:schemeClr val="bg1"/>
                </a:solidFill>
              </a:rPr>
              <a:t>Image courtesy of NASA</a:t>
            </a:r>
          </a:p>
        </p:txBody>
      </p:sp>
      <p:pic>
        <p:nvPicPr>
          <p:cNvPr id="5" name="Picture 2">
            <a:extLst>
              <a:ext uri="{FF2B5EF4-FFF2-40B4-BE49-F238E27FC236}">
                <a16:creationId xmlns:a16="http://schemas.microsoft.com/office/drawing/2014/main" id="{5C35D05D-E26C-0CD4-9A1A-FB4C39FCEF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99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3" descr="Stars In The Night Sky">
            <a:extLst>
              <a:ext uri="{FF2B5EF4-FFF2-40B4-BE49-F238E27FC236}">
                <a16:creationId xmlns:a16="http://schemas.microsoft.com/office/drawing/2014/main" id="{DD49326A-ED53-6051-CAD9-6837898338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598F7EDF-BFC2-C180-B667-03A62B111B02}"/>
              </a:ext>
            </a:extLst>
          </p:cNvPr>
          <p:cNvSpPr>
            <a:spLocks noGrp="1"/>
          </p:cNvSpPr>
          <p:nvPr>
            <p:ph type="title"/>
          </p:nvPr>
        </p:nvSpPr>
        <p:spPr>
          <a:xfrm>
            <a:off x="984851" y="1054716"/>
            <a:ext cx="9950103" cy="687261"/>
          </a:xfrm>
        </p:spPr>
        <p:txBody>
          <a:bodyPr anchor="t"/>
          <a:lstStyle/>
          <a:p>
            <a:r>
              <a:rPr lang="en-GB" dirty="0">
                <a:solidFill>
                  <a:schemeClr val="bg1"/>
                </a:solidFill>
              </a:rPr>
              <a:t>Summary &amp; Final Thoughts</a:t>
            </a:r>
          </a:p>
        </p:txBody>
      </p:sp>
      <p:sp>
        <p:nvSpPr>
          <p:cNvPr id="3" name="Content Placeholder 2">
            <a:extLst>
              <a:ext uri="{FF2B5EF4-FFF2-40B4-BE49-F238E27FC236}">
                <a16:creationId xmlns:a16="http://schemas.microsoft.com/office/drawing/2014/main" id="{2CBD1670-93C7-F477-E91A-FDDCE8096B48}"/>
              </a:ext>
            </a:extLst>
          </p:cNvPr>
          <p:cNvSpPr>
            <a:spLocks noGrp="1"/>
          </p:cNvSpPr>
          <p:nvPr>
            <p:ph idx="1"/>
          </p:nvPr>
        </p:nvSpPr>
        <p:spPr>
          <a:xfrm>
            <a:off x="984851" y="2277885"/>
            <a:ext cx="9950103" cy="3525399"/>
          </a:xfrm>
        </p:spPr>
        <p:txBody>
          <a:bodyPr>
            <a:normAutofit fontScale="92500"/>
          </a:bodyPr>
          <a:lstStyle/>
          <a:p>
            <a:r>
              <a:rPr lang="en-GB" dirty="0">
                <a:solidFill>
                  <a:schemeClr val="bg1"/>
                </a:solidFill>
              </a:rPr>
              <a:t>We have, are and will continue to collect vast amounts of data to get an answer to this age-old question</a:t>
            </a:r>
          </a:p>
          <a:p>
            <a:r>
              <a:rPr lang="en-GB" dirty="0">
                <a:solidFill>
                  <a:schemeClr val="bg1"/>
                </a:solidFill>
              </a:rPr>
              <a:t>But with all this data, we have one piece of evidence – the ’Wow!’ signal</a:t>
            </a:r>
          </a:p>
          <a:p>
            <a:r>
              <a:rPr lang="en-GB" dirty="0">
                <a:solidFill>
                  <a:schemeClr val="bg1"/>
                </a:solidFill>
              </a:rPr>
              <a:t>There are limited amounts of time and resources that can be spent searching for ETIs as well as many other current limitations</a:t>
            </a:r>
          </a:p>
          <a:p>
            <a:r>
              <a:rPr lang="en-GB" dirty="0">
                <a:solidFill>
                  <a:schemeClr val="bg1"/>
                </a:solidFill>
              </a:rPr>
              <a:t>Do you want to be a part of the search? </a:t>
            </a:r>
            <a:r>
              <a:rPr lang="en-GB" dirty="0">
                <a:solidFill>
                  <a:schemeClr val="bg1"/>
                </a:solidFill>
                <a:hlinkClick r:id="rId6">
                  <a:extLst>
                    <a:ext uri="{A12FA001-AC4F-418D-AE19-62706E023703}">
                      <ahyp:hlinkClr xmlns:ahyp="http://schemas.microsoft.com/office/drawing/2018/hyperlinkcolor" val="tx"/>
                    </a:ext>
                  </a:extLst>
                </a:hlinkClick>
              </a:rPr>
              <a:t>https://www.zooniverse.org/get-involved</a:t>
            </a:r>
            <a:r>
              <a:rPr lang="en-GB" dirty="0">
                <a:solidFill>
                  <a:schemeClr val="bg1"/>
                </a:solidFill>
              </a:rPr>
              <a:t> &amp; </a:t>
            </a:r>
            <a:r>
              <a:rPr lang="en-GB" dirty="0">
                <a:solidFill>
                  <a:schemeClr val="bg1"/>
                </a:solidFill>
                <a:hlinkClick r:id="rId7">
                  <a:extLst>
                    <a:ext uri="{A12FA001-AC4F-418D-AE19-62706E023703}">
                      <ahyp:hlinkClr xmlns:ahyp="http://schemas.microsoft.com/office/drawing/2018/hyperlinkcolor" val="tx"/>
                    </a:ext>
                  </a:extLst>
                </a:hlinkClick>
              </a:rPr>
              <a:t>https://www.zooniverse.org/projects/ucla-seti-group/are-we-alone-in-the-universe/about/research</a:t>
            </a:r>
            <a:endParaRPr lang="en-GB" dirty="0">
              <a:solidFill>
                <a:schemeClr val="bg1"/>
              </a:solidFill>
            </a:endParaRPr>
          </a:p>
          <a:p>
            <a:r>
              <a:rPr lang="en-GB" dirty="0">
                <a:solidFill>
                  <a:schemeClr val="bg1"/>
                </a:solidFill>
              </a:rPr>
              <a:t> I believe that there are other civilizations out there, but I don’t think we will discover one in my lifetime</a:t>
            </a:r>
          </a:p>
        </p:txBody>
      </p:sp>
      <p:pic>
        <p:nvPicPr>
          <p:cNvPr id="4" name="Picture 2">
            <a:extLst>
              <a:ext uri="{FF2B5EF4-FFF2-40B4-BE49-F238E27FC236}">
                <a16:creationId xmlns:a16="http://schemas.microsoft.com/office/drawing/2014/main" id="{4E7C8DBA-14E6-764A-E6FD-0123335A08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4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Stars In The Night Sky">
            <a:extLst>
              <a:ext uri="{FF2B5EF4-FFF2-40B4-BE49-F238E27FC236}">
                <a16:creationId xmlns:a16="http://schemas.microsoft.com/office/drawing/2014/main" id="{4B7F591C-5582-D411-6002-82FDC2490B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94CCFD9A-01E9-8C73-6B8E-650A6CED9163}"/>
              </a:ext>
            </a:extLst>
          </p:cNvPr>
          <p:cNvSpPr>
            <a:spLocks noGrp="1"/>
          </p:cNvSpPr>
          <p:nvPr>
            <p:ph type="ctrTitle"/>
          </p:nvPr>
        </p:nvSpPr>
        <p:spPr>
          <a:xfrm>
            <a:off x="2251587" y="2502814"/>
            <a:ext cx="7688825" cy="1852371"/>
          </a:xfrm>
        </p:spPr>
        <p:txBody>
          <a:bodyPr>
            <a:normAutofit/>
          </a:bodyPr>
          <a:lstStyle/>
          <a:p>
            <a:pPr algn="ctr"/>
            <a:r>
              <a:rPr lang="en-US" dirty="0">
                <a:solidFill>
                  <a:srgbClr val="FFFFFF"/>
                </a:solidFill>
              </a:rPr>
              <a:t>Thank you for listening</a:t>
            </a:r>
            <a:br>
              <a:rPr lang="en-US" dirty="0">
                <a:solidFill>
                  <a:srgbClr val="FFFFFF"/>
                </a:solidFill>
              </a:rPr>
            </a:br>
            <a:br>
              <a:rPr lang="en-US" dirty="0">
                <a:solidFill>
                  <a:srgbClr val="FFFFFF"/>
                </a:solidFill>
              </a:rPr>
            </a:br>
            <a:r>
              <a:rPr lang="en-US" dirty="0">
                <a:solidFill>
                  <a:srgbClr val="FFFFFF"/>
                </a:solidFill>
              </a:rPr>
              <a:t>Are there any questions?</a:t>
            </a:r>
          </a:p>
        </p:txBody>
      </p:sp>
    </p:spTree>
    <p:extLst>
      <p:ext uri="{BB962C8B-B14F-4D97-AF65-F5344CB8AC3E}">
        <p14:creationId xmlns:p14="http://schemas.microsoft.com/office/powerpoint/2010/main" val="414937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E2D5-C5FD-B37D-DA97-C91A9AC45E04}"/>
              </a:ext>
            </a:extLst>
          </p:cNvPr>
          <p:cNvSpPr>
            <a:spLocks noGrp="1"/>
          </p:cNvSpPr>
          <p:nvPr>
            <p:ph type="title"/>
          </p:nvPr>
        </p:nvSpPr>
        <p:spPr/>
        <p:txBody>
          <a:bodyPr anchor="t"/>
          <a:lstStyle/>
          <a:p>
            <a:r>
              <a:rPr lang="en-US" dirty="0"/>
              <a:t>References</a:t>
            </a:r>
          </a:p>
        </p:txBody>
      </p:sp>
      <p:sp>
        <p:nvSpPr>
          <p:cNvPr id="3" name="Content Placeholder 2">
            <a:extLst>
              <a:ext uri="{FF2B5EF4-FFF2-40B4-BE49-F238E27FC236}">
                <a16:creationId xmlns:a16="http://schemas.microsoft.com/office/drawing/2014/main" id="{FB1B45EA-E15B-0EB7-871B-DEBBFEEEB9D0}"/>
              </a:ext>
            </a:extLst>
          </p:cNvPr>
          <p:cNvSpPr>
            <a:spLocks noGrp="1"/>
          </p:cNvSpPr>
          <p:nvPr>
            <p:ph idx="1"/>
          </p:nvPr>
        </p:nvSpPr>
        <p:spPr>
          <a:xfrm>
            <a:off x="1077361" y="1474121"/>
            <a:ext cx="9950103" cy="5203405"/>
          </a:xfrm>
        </p:spPr>
        <p:txBody>
          <a:bodyPr>
            <a:normAutofit fontScale="55000" lnSpcReduction="20000"/>
          </a:bodyPr>
          <a:lstStyle/>
          <a:p>
            <a:r>
              <a:rPr lang="en-US" dirty="0">
                <a:hlinkClick r:id="rId2"/>
              </a:rPr>
              <a:t>https://slate.com/human-interest/2014/08/when-did-humans-first-consider-the-possibility-of-alien-life.html</a:t>
            </a:r>
          </a:p>
          <a:p>
            <a:r>
              <a:rPr lang="en-US" dirty="0">
                <a:hlinkClick r:id="rId2"/>
              </a:rPr>
              <a:t>https://sgp.fas.org/othergov/doe/lanl/la-10311-ms.pdf</a:t>
            </a:r>
            <a:endParaRPr lang="en-US" dirty="0"/>
          </a:p>
          <a:p>
            <a:r>
              <a:rPr lang="en-US" dirty="0">
                <a:hlinkClick r:id="rId3"/>
              </a:rPr>
              <a:t>https://www.seti.org/project-ozma</a:t>
            </a:r>
            <a:endParaRPr lang="en-US" dirty="0"/>
          </a:p>
          <a:p>
            <a:r>
              <a:rPr lang="en-US" dirty="0">
                <a:hlinkClick r:id="rId4"/>
              </a:rPr>
              <a:t>https://en.wikipedia.org/wiki/Project_Ozma</a:t>
            </a:r>
            <a:endParaRPr lang="en-US" dirty="0"/>
          </a:p>
          <a:p>
            <a:r>
              <a:rPr lang="en-US" dirty="0">
                <a:hlinkClick r:id="rId5"/>
              </a:rPr>
              <a:t>https://www.seti.org/seti-allen-telescope-array-ata</a:t>
            </a:r>
            <a:endParaRPr lang="en-US" dirty="0"/>
          </a:p>
          <a:p>
            <a:r>
              <a:rPr lang="en-GB" b="0" i="0" dirty="0">
                <a:solidFill>
                  <a:srgbClr val="222222"/>
                </a:solidFill>
                <a:effectLst/>
                <a:highlight>
                  <a:srgbClr val="FFFFFF"/>
                </a:highlight>
              </a:rPr>
              <a:t>Margot, J.L., Li, M.G., </a:t>
            </a:r>
            <a:r>
              <a:rPr lang="en-GB" b="0" i="0" dirty="0" err="1">
                <a:solidFill>
                  <a:srgbClr val="222222"/>
                </a:solidFill>
                <a:effectLst/>
                <a:highlight>
                  <a:srgbClr val="FFFFFF"/>
                </a:highlight>
              </a:rPr>
              <a:t>Pinchuk</a:t>
            </a:r>
            <a:r>
              <a:rPr lang="en-GB" b="0" i="0" dirty="0">
                <a:solidFill>
                  <a:srgbClr val="222222"/>
                </a:solidFill>
                <a:effectLst/>
                <a:highlight>
                  <a:srgbClr val="FFFFFF"/>
                </a:highlight>
              </a:rPr>
              <a:t>, P., </a:t>
            </a:r>
            <a:r>
              <a:rPr lang="en-GB" b="0" i="0" dirty="0" err="1">
                <a:solidFill>
                  <a:srgbClr val="222222"/>
                </a:solidFill>
                <a:effectLst/>
                <a:highlight>
                  <a:srgbClr val="FFFFFF"/>
                </a:highlight>
              </a:rPr>
              <a:t>Myhrvold</a:t>
            </a:r>
            <a:r>
              <a:rPr lang="en-GB" b="0" i="0" dirty="0">
                <a:solidFill>
                  <a:srgbClr val="222222"/>
                </a:solidFill>
                <a:effectLst/>
                <a:highlight>
                  <a:srgbClr val="FFFFFF"/>
                </a:highlight>
              </a:rPr>
              <a:t>, N., </a:t>
            </a:r>
            <a:r>
              <a:rPr lang="en-GB" b="0" i="0" dirty="0" err="1">
                <a:solidFill>
                  <a:srgbClr val="222222"/>
                </a:solidFill>
                <a:effectLst/>
                <a:highlight>
                  <a:srgbClr val="FFFFFF"/>
                </a:highlight>
              </a:rPr>
              <a:t>Lesyna</a:t>
            </a:r>
            <a:r>
              <a:rPr lang="en-GB" b="0" i="0" dirty="0">
                <a:solidFill>
                  <a:srgbClr val="222222"/>
                </a:solidFill>
                <a:effectLst/>
                <a:highlight>
                  <a:srgbClr val="FFFFFF"/>
                </a:highlight>
              </a:rPr>
              <a:t>, L., Alcantara, L.E., </a:t>
            </a:r>
            <a:r>
              <a:rPr lang="en-GB" b="0" i="0" dirty="0" err="1">
                <a:solidFill>
                  <a:srgbClr val="222222"/>
                </a:solidFill>
                <a:effectLst/>
                <a:highlight>
                  <a:srgbClr val="FFFFFF"/>
                </a:highlight>
              </a:rPr>
              <a:t>Andrakin</a:t>
            </a:r>
            <a:r>
              <a:rPr lang="en-GB" b="0" i="0" dirty="0">
                <a:solidFill>
                  <a:srgbClr val="222222"/>
                </a:solidFill>
                <a:effectLst/>
                <a:highlight>
                  <a:srgbClr val="FFFFFF"/>
                </a:highlight>
              </a:rPr>
              <a:t>, M.T., </a:t>
            </a:r>
            <a:r>
              <a:rPr lang="en-GB" b="0" i="0" dirty="0" err="1">
                <a:solidFill>
                  <a:srgbClr val="222222"/>
                </a:solidFill>
                <a:effectLst/>
                <a:highlight>
                  <a:srgbClr val="FFFFFF"/>
                </a:highlight>
              </a:rPr>
              <a:t>Arunseangroj</a:t>
            </a:r>
            <a:r>
              <a:rPr lang="en-GB" b="0" i="0" dirty="0">
                <a:solidFill>
                  <a:srgbClr val="222222"/>
                </a:solidFill>
                <a:effectLst/>
                <a:highlight>
                  <a:srgbClr val="FFFFFF"/>
                </a:highlight>
              </a:rPr>
              <a:t>, J., </a:t>
            </a:r>
            <a:r>
              <a:rPr lang="en-GB" b="0" i="0" dirty="0" err="1">
                <a:solidFill>
                  <a:srgbClr val="222222"/>
                </a:solidFill>
                <a:effectLst/>
                <a:highlight>
                  <a:srgbClr val="FFFFFF"/>
                </a:highlight>
              </a:rPr>
              <a:t>Baclet</a:t>
            </a:r>
            <a:r>
              <a:rPr lang="en-GB" b="0" i="0" dirty="0">
                <a:solidFill>
                  <a:srgbClr val="222222"/>
                </a:solidFill>
                <a:effectLst/>
                <a:highlight>
                  <a:srgbClr val="FFFFFF"/>
                </a:highlight>
              </a:rPr>
              <a:t>, D.S., Belk, M.H. and </a:t>
            </a:r>
            <a:r>
              <a:rPr lang="en-GB" b="0" i="0" dirty="0" err="1">
                <a:solidFill>
                  <a:srgbClr val="222222"/>
                </a:solidFill>
                <a:effectLst/>
                <a:highlight>
                  <a:srgbClr val="FFFFFF"/>
                </a:highlight>
              </a:rPr>
              <a:t>Bhadha</a:t>
            </a:r>
            <a:r>
              <a:rPr lang="en-GB" b="0" i="0" dirty="0">
                <a:solidFill>
                  <a:srgbClr val="222222"/>
                </a:solidFill>
                <a:effectLst/>
                <a:highlight>
                  <a:srgbClr val="FFFFFF"/>
                </a:highlight>
              </a:rPr>
              <a:t>, Z.R., 2023. A Search for </a:t>
            </a:r>
            <a:r>
              <a:rPr lang="en-GB" b="0" i="0" dirty="0" err="1">
                <a:solidFill>
                  <a:srgbClr val="222222"/>
                </a:solidFill>
                <a:effectLst/>
                <a:highlight>
                  <a:srgbClr val="FFFFFF"/>
                </a:highlight>
              </a:rPr>
              <a:t>Technosignatures</a:t>
            </a:r>
            <a:r>
              <a:rPr lang="en-GB" b="0" i="0" dirty="0">
                <a:solidFill>
                  <a:srgbClr val="222222"/>
                </a:solidFill>
                <a:effectLst/>
                <a:highlight>
                  <a:srgbClr val="FFFFFF"/>
                </a:highlight>
              </a:rPr>
              <a:t> Around 11,680 Stars with the Green Bank Telescope at 1.15–1.73 GHz. </a:t>
            </a:r>
            <a:r>
              <a:rPr lang="en-GB" b="0" i="1" dirty="0">
                <a:solidFill>
                  <a:srgbClr val="222222"/>
                </a:solidFill>
                <a:effectLst/>
                <a:highlight>
                  <a:srgbClr val="FFFFFF"/>
                </a:highlight>
              </a:rPr>
              <a:t>The Astronomical Journal</a:t>
            </a:r>
            <a:r>
              <a:rPr lang="en-GB" b="0" i="0" dirty="0">
                <a:solidFill>
                  <a:srgbClr val="222222"/>
                </a:solidFill>
                <a:effectLst/>
                <a:highlight>
                  <a:srgbClr val="FFFFFF"/>
                </a:highlight>
              </a:rPr>
              <a:t>, </a:t>
            </a:r>
            <a:r>
              <a:rPr lang="en-GB" b="0" i="1" dirty="0">
                <a:solidFill>
                  <a:srgbClr val="222222"/>
                </a:solidFill>
                <a:effectLst/>
                <a:highlight>
                  <a:srgbClr val="FFFFFF"/>
                </a:highlight>
              </a:rPr>
              <a:t>166</a:t>
            </a:r>
            <a:r>
              <a:rPr lang="en-GB" b="0" i="0" dirty="0">
                <a:solidFill>
                  <a:srgbClr val="222222"/>
                </a:solidFill>
                <a:effectLst/>
                <a:highlight>
                  <a:srgbClr val="FFFFFF"/>
                </a:highlight>
              </a:rPr>
              <a:t>(5), p.206. </a:t>
            </a:r>
            <a:r>
              <a:rPr lang="en-GB" b="0" i="0" dirty="0">
                <a:solidFill>
                  <a:srgbClr val="222222"/>
                </a:solidFill>
                <a:effectLst/>
                <a:highlight>
                  <a:srgbClr val="FFFFFF"/>
                </a:highlight>
                <a:hlinkClick r:id="rId6"/>
              </a:rPr>
              <a:t>https://arxiv.org/pdf/2308.02712.pdf</a:t>
            </a:r>
            <a:r>
              <a:rPr lang="en-GB" b="0" i="0" dirty="0">
                <a:solidFill>
                  <a:srgbClr val="222222"/>
                </a:solidFill>
                <a:effectLst/>
                <a:highlight>
                  <a:srgbClr val="FFFFFF"/>
                </a:highlight>
              </a:rPr>
              <a:t> </a:t>
            </a:r>
          </a:p>
          <a:p>
            <a:r>
              <a:rPr lang="en-GB" b="0" i="0" dirty="0">
                <a:solidFill>
                  <a:srgbClr val="222222"/>
                </a:solidFill>
                <a:effectLst/>
                <a:highlight>
                  <a:srgbClr val="FFFFFF"/>
                </a:highlight>
                <a:hlinkClick r:id="rId7"/>
              </a:rPr>
              <a:t>https://www.skao.int/en/explore/big-data</a:t>
            </a:r>
            <a:r>
              <a:rPr lang="en-GB" dirty="0">
                <a:solidFill>
                  <a:srgbClr val="222222"/>
                </a:solidFill>
                <a:highlight>
                  <a:srgbClr val="FFFFFF"/>
                </a:highlight>
              </a:rPr>
              <a:t> </a:t>
            </a:r>
            <a:endParaRPr lang="en-GB" b="0" i="0" dirty="0">
              <a:solidFill>
                <a:srgbClr val="222222"/>
              </a:solidFill>
              <a:effectLst/>
              <a:highlight>
                <a:srgbClr val="FFFFFF"/>
              </a:highlight>
            </a:endParaRPr>
          </a:p>
          <a:p>
            <a:r>
              <a:rPr lang="en-US" dirty="0">
                <a:hlinkClick r:id="rId8"/>
              </a:rPr>
              <a:t>https://laserseti.net/</a:t>
            </a:r>
            <a:endParaRPr lang="en-US" dirty="0"/>
          </a:p>
          <a:p>
            <a:r>
              <a:rPr lang="en-US" dirty="0">
                <a:hlinkClick r:id="rId9"/>
              </a:rPr>
              <a:t>https://www.nasa.gov/missions/</a:t>
            </a:r>
            <a:endParaRPr lang="en-US" dirty="0"/>
          </a:p>
          <a:p>
            <a:r>
              <a:rPr lang="en-US" dirty="0">
                <a:hlinkClick r:id="rId10"/>
              </a:rPr>
              <a:t>https://exoplanetarchive.ipac.caltech.edu/index.html</a:t>
            </a:r>
            <a:endParaRPr lang="en-US" dirty="0"/>
          </a:p>
          <a:p>
            <a:r>
              <a:rPr lang="en-GB" b="0" i="0" dirty="0">
                <a:solidFill>
                  <a:srgbClr val="222222"/>
                </a:solidFill>
                <a:effectLst/>
                <a:highlight>
                  <a:srgbClr val="FFFFFF"/>
                </a:highlight>
              </a:rPr>
              <a:t>Brown, T.M., Charbonneau, D., Gilliland, R.L., Noyes, R.W. and Burrows, A., 2001. Hubble Space Telescope time-series photometry of the transiting planet of HD 209458. </a:t>
            </a:r>
            <a:r>
              <a:rPr lang="en-GB" b="0" i="1" dirty="0">
                <a:solidFill>
                  <a:srgbClr val="222222"/>
                </a:solidFill>
                <a:effectLst/>
                <a:highlight>
                  <a:srgbClr val="FFFFFF"/>
                </a:highlight>
              </a:rPr>
              <a:t>The Astrophysical Journal</a:t>
            </a:r>
            <a:r>
              <a:rPr lang="en-GB" b="0" i="0" dirty="0">
                <a:solidFill>
                  <a:srgbClr val="222222"/>
                </a:solidFill>
                <a:effectLst/>
                <a:highlight>
                  <a:srgbClr val="FFFFFF"/>
                </a:highlight>
              </a:rPr>
              <a:t>, </a:t>
            </a:r>
            <a:r>
              <a:rPr lang="en-GB" b="0" i="1" dirty="0">
                <a:solidFill>
                  <a:srgbClr val="222222"/>
                </a:solidFill>
                <a:effectLst/>
                <a:highlight>
                  <a:srgbClr val="FFFFFF"/>
                </a:highlight>
              </a:rPr>
              <a:t>552</a:t>
            </a:r>
            <a:r>
              <a:rPr lang="en-GB" b="0" i="0" dirty="0">
                <a:solidFill>
                  <a:srgbClr val="222222"/>
                </a:solidFill>
                <a:effectLst/>
                <a:highlight>
                  <a:srgbClr val="FFFFFF"/>
                </a:highlight>
              </a:rPr>
              <a:t>(2), p.699. </a:t>
            </a:r>
            <a:r>
              <a:rPr lang="en-GB" b="0" i="0" dirty="0">
                <a:solidFill>
                  <a:srgbClr val="222222"/>
                </a:solidFill>
                <a:effectLst/>
                <a:highlight>
                  <a:srgbClr val="FFFFFF"/>
                </a:highlight>
                <a:hlinkClick r:id="rId11"/>
              </a:rPr>
              <a:t>https://iopscience.iop.org/article/10.1086/320580/pdf</a:t>
            </a:r>
            <a:endParaRPr lang="en-GB" b="0" i="0" dirty="0">
              <a:solidFill>
                <a:srgbClr val="222222"/>
              </a:solidFill>
              <a:effectLst/>
              <a:highlight>
                <a:srgbClr val="FFFFFF"/>
              </a:highlight>
            </a:endParaRPr>
          </a:p>
          <a:p>
            <a:r>
              <a:rPr lang="en-GB" b="0" i="0" dirty="0">
                <a:solidFill>
                  <a:srgbClr val="222222"/>
                </a:solidFill>
                <a:effectLst/>
                <a:highlight>
                  <a:srgbClr val="FFFFFF"/>
                </a:highlight>
                <a:hlinkClick r:id="rId12"/>
              </a:rPr>
              <a:t>https://research.iac.es/proyecto/exoatmospheres/</a:t>
            </a:r>
            <a:r>
              <a:rPr lang="en-GB" b="0" i="0" dirty="0">
                <a:solidFill>
                  <a:srgbClr val="222222"/>
                </a:solidFill>
                <a:effectLst/>
                <a:highlight>
                  <a:srgbClr val="FFFFFF"/>
                </a:highlight>
              </a:rPr>
              <a:t> </a:t>
            </a:r>
          </a:p>
          <a:p>
            <a:r>
              <a:rPr lang="en-GB" b="0" i="0" dirty="0" err="1">
                <a:solidFill>
                  <a:srgbClr val="222222"/>
                </a:solidFill>
                <a:effectLst/>
                <a:highlight>
                  <a:srgbClr val="FFFFFF"/>
                </a:highlight>
              </a:rPr>
              <a:t>Benneke</a:t>
            </a:r>
            <a:r>
              <a:rPr lang="en-GB" b="0" i="0" dirty="0">
                <a:solidFill>
                  <a:srgbClr val="222222"/>
                </a:solidFill>
                <a:effectLst/>
                <a:highlight>
                  <a:srgbClr val="FFFFFF"/>
                </a:highlight>
              </a:rPr>
              <a:t>, B., Roy, P.A., Coulombe, L.P., Radica, M., </a:t>
            </a:r>
            <a:r>
              <a:rPr lang="en-GB" b="0" i="0" dirty="0" err="1">
                <a:solidFill>
                  <a:srgbClr val="222222"/>
                </a:solidFill>
                <a:effectLst/>
                <a:highlight>
                  <a:srgbClr val="FFFFFF"/>
                </a:highlight>
              </a:rPr>
              <a:t>Piaulet</a:t>
            </a:r>
            <a:r>
              <a:rPr lang="en-GB" b="0" i="0" dirty="0">
                <a:solidFill>
                  <a:srgbClr val="222222"/>
                </a:solidFill>
                <a:effectLst/>
                <a:highlight>
                  <a:srgbClr val="FFFFFF"/>
                </a:highlight>
              </a:rPr>
              <a:t>, C., </a:t>
            </a:r>
            <a:r>
              <a:rPr lang="en-GB" b="0" i="0" dirty="0" err="1">
                <a:solidFill>
                  <a:srgbClr val="222222"/>
                </a:solidFill>
                <a:effectLst/>
                <a:highlight>
                  <a:srgbClr val="FFFFFF"/>
                </a:highlight>
              </a:rPr>
              <a:t>Ahrer</a:t>
            </a:r>
            <a:r>
              <a:rPr lang="en-GB" b="0" i="0" dirty="0">
                <a:solidFill>
                  <a:srgbClr val="222222"/>
                </a:solidFill>
                <a:effectLst/>
                <a:highlight>
                  <a:srgbClr val="FFFFFF"/>
                </a:highlight>
              </a:rPr>
              <a:t>, E.M., </a:t>
            </a:r>
            <a:r>
              <a:rPr lang="en-GB" b="0" i="0" dirty="0" err="1">
                <a:solidFill>
                  <a:srgbClr val="222222"/>
                </a:solidFill>
                <a:effectLst/>
                <a:highlight>
                  <a:srgbClr val="FFFFFF"/>
                </a:highlight>
              </a:rPr>
              <a:t>Pierrehumbert</a:t>
            </a:r>
            <a:r>
              <a:rPr lang="en-GB" b="0" i="0" dirty="0">
                <a:solidFill>
                  <a:srgbClr val="222222"/>
                </a:solidFill>
                <a:effectLst/>
                <a:highlight>
                  <a:srgbClr val="FFFFFF"/>
                </a:highlight>
              </a:rPr>
              <a:t>, R., </a:t>
            </a:r>
            <a:r>
              <a:rPr lang="en-GB" b="0" i="0" dirty="0" err="1">
                <a:solidFill>
                  <a:srgbClr val="222222"/>
                </a:solidFill>
                <a:effectLst/>
                <a:highlight>
                  <a:srgbClr val="FFFFFF"/>
                </a:highlight>
              </a:rPr>
              <a:t>Krissansen</a:t>
            </a:r>
            <a:r>
              <a:rPr lang="en-GB" b="0" i="0" dirty="0">
                <a:solidFill>
                  <a:srgbClr val="222222"/>
                </a:solidFill>
                <a:effectLst/>
                <a:highlight>
                  <a:srgbClr val="FFFFFF"/>
                </a:highlight>
              </a:rPr>
              <a:t>-Totton, J., Schlichting, H.E., Hu, R. and Yang, J., 2024. JWST Reveals CH $ _4 $, CO $ _2 $, and H $ _2 $ O in a Metal-rich Miscible Atmosphere on a Two-Earth-Radius Exoplanet. </a:t>
            </a:r>
            <a:r>
              <a:rPr lang="en-GB" b="0" i="1" dirty="0" err="1">
                <a:solidFill>
                  <a:srgbClr val="222222"/>
                </a:solidFill>
                <a:effectLst/>
                <a:highlight>
                  <a:srgbClr val="FFFFFF"/>
                </a:highlight>
              </a:rPr>
              <a:t>arXiv</a:t>
            </a:r>
            <a:r>
              <a:rPr lang="en-GB" b="0" i="1" dirty="0">
                <a:solidFill>
                  <a:srgbClr val="222222"/>
                </a:solidFill>
                <a:effectLst/>
                <a:highlight>
                  <a:srgbClr val="FFFFFF"/>
                </a:highlight>
              </a:rPr>
              <a:t> preprint arXiv:2403.03325</a:t>
            </a:r>
            <a:r>
              <a:rPr lang="en-GB" b="0" i="0" dirty="0">
                <a:solidFill>
                  <a:srgbClr val="222222"/>
                </a:solidFill>
                <a:effectLst/>
                <a:highlight>
                  <a:srgbClr val="FFFFFF"/>
                </a:highlight>
              </a:rPr>
              <a:t>. </a:t>
            </a:r>
            <a:r>
              <a:rPr lang="en-GB" b="0" i="0" dirty="0">
                <a:solidFill>
                  <a:srgbClr val="222222"/>
                </a:solidFill>
                <a:effectLst/>
                <a:highlight>
                  <a:srgbClr val="FFFFFF"/>
                </a:highlight>
                <a:hlinkClick r:id="rId13"/>
              </a:rPr>
              <a:t>https://arxiv.org/pdf/2403.03325.pdf</a:t>
            </a:r>
            <a:endParaRPr lang="en-GB" b="0" i="0" dirty="0">
              <a:solidFill>
                <a:srgbClr val="222222"/>
              </a:solidFill>
              <a:effectLst/>
              <a:highlight>
                <a:srgbClr val="FFFFFF"/>
              </a:highlight>
            </a:endParaRPr>
          </a:p>
          <a:p>
            <a:r>
              <a:rPr lang="en-GB" b="0" i="0" dirty="0" err="1">
                <a:solidFill>
                  <a:srgbClr val="222222"/>
                </a:solidFill>
                <a:effectLst/>
                <a:highlight>
                  <a:srgbClr val="FFFFFF"/>
                </a:highlight>
              </a:rPr>
              <a:t>Brzycki</a:t>
            </a:r>
            <a:r>
              <a:rPr lang="en-GB" b="0" i="0" dirty="0">
                <a:solidFill>
                  <a:srgbClr val="222222"/>
                </a:solidFill>
                <a:effectLst/>
                <a:highlight>
                  <a:srgbClr val="FFFFFF"/>
                </a:highlight>
              </a:rPr>
              <a:t>, B., </a:t>
            </a:r>
            <a:r>
              <a:rPr lang="en-GB" b="0" i="0" dirty="0" err="1">
                <a:solidFill>
                  <a:srgbClr val="222222"/>
                </a:solidFill>
                <a:effectLst/>
                <a:highlight>
                  <a:srgbClr val="FFFFFF"/>
                </a:highlight>
              </a:rPr>
              <a:t>Siemion</a:t>
            </a:r>
            <a:r>
              <a:rPr lang="en-GB" b="0" i="0" dirty="0">
                <a:solidFill>
                  <a:srgbClr val="222222"/>
                </a:solidFill>
                <a:effectLst/>
                <a:highlight>
                  <a:srgbClr val="FFFFFF"/>
                </a:highlight>
              </a:rPr>
              <a:t>, A.P., de Pater, I., Croft, S., Hoang, J., Ng, C., Price, D.C., Sheikh, S. and Zheng, Z., 2022. </a:t>
            </a:r>
            <a:r>
              <a:rPr lang="en-GB" b="0" i="0" dirty="0" err="1">
                <a:solidFill>
                  <a:srgbClr val="222222"/>
                </a:solidFill>
                <a:effectLst/>
                <a:highlight>
                  <a:srgbClr val="FFFFFF"/>
                </a:highlight>
              </a:rPr>
              <a:t>Setigen</a:t>
            </a:r>
            <a:r>
              <a:rPr lang="en-GB" b="0" i="0" dirty="0">
                <a:solidFill>
                  <a:srgbClr val="222222"/>
                </a:solidFill>
                <a:effectLst/>
                <a:highlight>
                  <a:srgbClr val="FFFFFF"/>
                </a:highlight>
              </a:rPr>
              <a:t>: Simulating Radio </a:t>
            </a:r>
            <a:r>
              <a:rPr lang="en-GB" b="0" i="0" dirty="0" err="1">
                <a:solidFill>
                  <a:srgbClr val="222222"/>
                </a:solidFill>
                <a:effectLst/>
                <a:highlight>
                  <a:srgbClr val="FFFFFF"/>
                </a:highlight>
              </a:rPr>
              <a:t>Technosignatures</a:t>
            </a:r>
            <a:r>
              <a:rPr lang="en-GB" b="0" i="0" dirty="0">
                <a:solidFill>
                  <a:srgbClr val="222222"/>
                </a:solidFill>
                <a:effectLst/>
                <a:highlight>
                  <a:srgbClr val="FFFFFF"/>
                </a:highlight>
              </a:rPr>
              <a:t> for the Search for </a:t>
            </a:r>
            <a:r>
              <a:rPr lang="en-GB" b="0" i="0" dirty="0" err="1">
                <a:solidFill>
                  <a:srgbClr val="222222"/>
                </a:solidFill>
                <a:effectLst/>
                <a:highlight>
                  <a:srgbClr val="FFFFFF"/>
                </a:highlight>
              </a:rPr>
              <a:t>Extraterrestrial</a:t>
            </a:r>
            <a:r>
              <a:rPr lang="en-GB" b="0" i="0" dirty="0">
                <a:solidFill>
                  <a:srgbClr val="222222"/>
                </a:solidFill>
                <a:effectLst/>
                <a:highlight>
                  <a:srgbClr val="FFFFFF"/>
                </a:highlight>
              </a:rPr>
              <a:t> Intelligence. </a:t>
            </a:r>
            <a:r>
              <a:rPr lang="en-GB" b="0" i="1" dirty="0">
                <a:solidFill>
                  <a:srgbClr val="222222"/>
                </a:solidFill>
                <a:effectLst/>
                <a:highlight>
                  <a:srgbClr val="FFFFFF"/>
                </a:highlight>
              </a:rPr>
              <a:t>The Astronomical Journal</a:t>
            </a:r>
            <a:r>
              <a:rPr lang="en-GB" b="0" i="0" dirty="0">
                <a:solidFill>
                  <a:srgbClr val="222222"/>
                </a:solidFill>
                <a:effectLst/>
                <a:highlight>
                  <a:srgbClr val="FFFFFF"/>
                </a:highlight>
              </a:rPr>
              <a:t>, </a:t>
            </a:r>
            <a:r>
              <a:rPr lang="en-GB" b="0" i="1" dirty="0">
                <a:solidFill>
                  <a:srgbClr val="222222"/>
                </a:solidFill>
                <a:effectLst/>
                <a:highlight>
                  <a:srgbClr val="FFFFFF"/>
                </a:highlight>
              </a:rPr>
              <a:t>163</a:t>
            </a:r>
            <a:r>
              <a:rPr lang="en-GB" b="0" i="0" dirty="0">
                <a:solidFill>
                  <a:srgbClr val="222222"/>
                </a:solidFill>
                <a:effectLst/>
                <a:highlight>
                  <a:srgbClr val="FFFFFF"/>
                </a:highlight>
              </a:rPr>
              <a:t>(5), p.222. </a:t>
            </a:r>
            <a:r>
              <a:rPr lang="en-GB" b="0" i="0" dirty="0">
                <a:solidFill>
                  <a:srgbClr val="222222"/>
                </a:solidFill>
                <a:effectLst/>
                <a:highlight>
                  <a:srgbClr val="FFFFFF"/>
                </a:highlight>
                <a:hlinkClick r:id="rId14"/>
              </a:rPr>
              <a:t>https://arxiv.org/pdf/2203.09668.pdf</a:t>
            </a:r>
            <a:endParaRPr lang="en-GB" b="0" i="0" dirty="0">
              <a:solidFill>
                <a:srgbClr val="222222"/>
              </a:solidFill>
              <a:effectLst/>
              <a:highlight>
                <a:srgbClr val="FFFFFF"/>
              </a:highlight>
            </a:endParaRPr>
          </a:p>
          <a:p>
            <a:r>
              <a:rPr lang="en-US" dirty="0">
                <a:hlinkClick r:id="rId15"/>
              </a:rPr>
              <a:t>https://science.nasa.gov/astrophysics/programs/habitable-worlds-observatory/</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2">
            <a:extLst>
              <a:ext uri="{FF2B5EF4-FFF2-40B4-BE49-F238E27FC236}">
                <a16:creationId xmlns:a16="http://schemas.microsoft.com/office/drawing/2014/main" id="{E9500DCD-4CFC-3B88-5DB7-5C9965F0DEE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484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3" descr="Stars In The Night Sky">
            <a:extLst>
              <a:ext uri="{FF2B5EF4-FFF2-40B4-BE49-F238E27FC236}">
                <a16:creationId xmlns:a16="http://schemas.microsoft.com/office/drawing/2014/main" id="{0A80A585-3B5C-FF55-A80F-379EEB261EC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12B0D6DE-6B4F-F622-5B97-738F1A9EA06D}"/>
              </a:ext>
            </a:extLst>
          </p:cNvPr>
          <p:cNvSpPr>
            <a:spLocks noGrp="1"/>
          </p:cNvSpPr>
          <p:nvPr>
            <p:ph type="title"/>
          </p:nvPr>
        </p:nvSpPr>
        <p:spPr>
          <a:xfrm>
            <a:off x="1077362" y="720435"/>
            <a:ext cx="4855352" cy="1507375"/>
          </a:xfrm>
        </p:spPr>
        <p:txBody>
          <a:bodyPr>
            <a:normAutofit/>
          </a:bodyPr>
          <a:lstStyle/>
          <a:p>
            <a:r>
              <a:rPr lang="en-US" dirty="0">
                <a:solidFill>
                  <a:schemeClr val="bg1"/>
                </a:solidFill>
              </a:rPr>
              <a:t>Introduction</a:t>
            </a:r>
          </a:p>
        </p:txBody>
      </p:sp>
      <p:sp>
        <p:nvSpPr>
          <p:cNvPr id="3" name="Content Placeholder 2">
            <a:extLst>
              <a:ext uri="{FF2B5EF4-FFF2-40B4-BE49-F238E27FC236}">
                <a16:creationId xmlns:a16="http://schemas.microsoft.com/office/drawing/2014/main" id="{B8759BC0-1F4A-F956-5A36-097B58CECC3B}"/>
              </a:ext>
            </a:extLst>
          </p:cNvPr>
          <p:cNvSpPr>
            <a:spLocks noGrp="1"/>
          </p:cNvSpPr>
          <p:nvPr>
            <p:ph idx="1"/>
          </p:nvPr>
        </p:nvSpPr>
        <p:spPr>
          <a:xfrm>
            <a:off x="1077362" y="2427316"/>
            <a:ext cx="4855352" cy="3513514"/>
          </a:xfrm>
        </p:spPr>
        <p:txBody>
          <a:bodyPr>
            <a:normAutofit/>
          </a:bodyPr>
          <a:lstStyle/>
          <a:p>
            <a:pPr>
              <a:lnSpc>
                <a:spcPct val="110000"/>
              </a:lnSpc>
            </a:pPr>
            <a:r>
              <a:rPr lang="en-GB" sz="1500" dirty="0">
                <a:solidFill>
                  <a:schemeClr val="bg1"/>
                </a:solidFill>
              </a:rPr>
              <a:t>From ancient Greek and Roman philosophers through to the invention of the telescope and the birth of science fiction </a:t>
            </a:r>
          </a:p>
          <a:p>
            <a:pPr>
              <a:lnSpc>
                <a:spcPct val="110000"/>
              </a:lnSpc>
            </a:pPr>
            <a:r>
              <a:rPr lang="en-GB" sz="1500" dirty="0">
                <a:solidFill>
                  <a:schemeClr val="bg1"/>
                </a:solidFill>
              </a:rPr>
              <a:t>Mankind has been fascinated by the potential of other worlds and their inhabitants</a:t>
            </a:r>
          </a:p>
          <a:p>
            <a:pPr>
              <a:lnSpc>
                <a:spcPct val="110000"/>
              </a:lnSpc>
            </a:pPr>
            <a:r>
              <a:rPr lang="en-GB" sz="1500" dirty="0">
                <a:solidFill>
                  <a:schemeClr val="bg1"/>
                </a:solidFill>
              </a:rPr>
              <a:t>But why have we been fascinated by this? </a:t>
            </a:r>
          </a:p>
          <a:p>
            <a:pPr>
              <a:lnSpc>
                <a:spcPct val="110000"/>
              </a:lnSpc>
            </a:pPr>
            <a:r>
              <a:rPr lang="en-GB" sz="1500" dirty="0">
                <a:solidFill>
                  <a:schemeClr val="bg1"/>
                </a:solidFill>
              </a:rPr>
              <a:t>We have a desire to know the unknown</a:t>
            </a:r>
          </a:p>
          <a:p>
            <a:pPr>
              <a:lnSpc>
                <a:spcPct val="110000"/>
              </a:lnSpc>
            </a:pPr>
            <a:r>
              <a:rPr lang="en-GB" sz="1500" dirty="0">
                <a:solidFill>
                  <a:schemeClr val="bg1"/>
                </a:solidFill>
              </a:rPr>
              <a:t>“Exploration is wired into our brains. If we can see the horizon, we want to know what’s beyond” – Buzz Aldrin, Magnificent Desolation: The Long Journey Home from the Moon (2009)</a:t>
            </a:r>
          </a:p>
        </p:txBody>
      </p:sp>
      <p:sp>
        <p:nvSpPr>
          <p:cNvPr id="13" name="Freeform: Shape 12">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Satellite dish under a starry night sky">
            <a:extLst>
              <a:ext uri="{FF2B5EF4-FFF2-40B4-BE49-F238E27FC236}">
                <a16:creationId xmlns:a16="http://schemas.microsoft.com/office/drawing/2014/main" id="{D182BB44-5CB8-CA02-0296-2886A083C3B8}"/>
              </a:ext>
            </a:extLst>
          </p:cNvPr>
          <p:cNvPicPr>
            <a:picLocks noChangeAspect="1"/>
          </p:cNvPicPr>
          <p:nvPr/>
        </p:nvPicPr>
        <p:blipFill rotWithShape="1">
          <a:blip r:embed="rId6"/>
          <a:srcRect l="22453" r="30346"/>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pic>
        <p:nvPicPr>
          <p:cNvPr id="5122" name="Picture 2">
            <a:extLst>
              <a:ext uri="{FF2B5EF4-FFF2-40B4-BE49-F238E27FC236}">
                <a16:creationId xmlns:a16="http://schemas.microsoft.com/office/drawing/2014/main" id="{5778D27A-D613-9004-6D2E-18475829DC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1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ars In The Night Sky">
            <a:extLst>
              <a:ext uri="{FF2B5EF4-FFF2-40B4-BE49-F238E27FC236}">
                <a16:creationId xmlns:a16="http://schemas.microsoft.com/office/drawing/2014/main" id="{F584324D-EFE3-9E68-BA62-46EFE1E1510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C5D3A783-C169-D9F6-B61F-092705327B37}"/>
              </a:ext>
            </a:extLst>
          </p:cNvPr>
          <p:cNvSpPr>
            <a:spLocks noGrp="1"/>
          </p:cNvSpPr>
          <p:nvPr>
            <p:ph type="title"/>
          </p:nvPr>
        </p:nvSpPr>
        <p:spPr>
          <a:xfrm>
            <a:off x="1077362" y="720435"/>
            <a:ext cx="4855352" cy="1507375"/>
          </a:xfrm>
        </p:spPr>
        <p:txBody>
          <a:bodyPr>
            <a:normAutofit/>
          </a:bodyPr>
          <a:lstStyle/>
          <a:p>
            <a:r>
              <a:rPr lang="en-GB" dirty="0">
                <a:solidFill>
                  <a:schemeClr val="bg1"/>
                </a:solidFill>
              </a:rPr>
              <a:t>Introduction</a:t>
            </a:r>
          </a:p>
        </p:txBody>
      </p:sp>
      <p:sp>
        <p:nvSpPr>
          <p:cNvPr id="3" name="Content Placeholder 2">
            <a:extLst>
              <a:ext uri="{FF2B5EF4-FFF2-40B4-BE49-F238E27FC236}">
                <a16:creationId xmlns:a16="http://schemas.microsoft.com/office/drawing/2014/main" id="{7A00F849-FC65-E0A1-D314-30B8FB5DA101}"/>
              </a:ext>
            </a:extLst>
          </p:cNvPr>
          <p:cNvSpPr>
            <a:spLocks noGrp="1"/>
          </p:cNvSpPr>
          <p:nvPr>
            <p:ph idx="1"/>
          </p:nvPr>
        </p:nvSpPr>
        <p:spPr>
          <a:xfrm>
            <a:off x="1077362" y="2427316"/>
            <a:ext cx="4855352" cy="3513514"/>
          </a:xfrm>
        </p:spPr>
        <p:txBody>
          <a:bodyPr>
            <a:normAutofit/>
          </a:bodyPr>
          <a:lstStyle/>
          <a:p>
            <a:pPr>
              <a:lnSpc>
                <a:spcPct val="110000"/>
              </a:lnSpc>
            </a:pPr>
            <a:r>
              <a:rPr lang="en-GB" sz="1500" dirty="0">
                <a:solidFill>
                  <a:schemeClr val="bg1"/>
                </a:solidFill>
              </a:rPr>
              <a:t>Frank Drake conducted the first search for extra-terrestrial radio transmissions in 1960 </a:t>
            </a:r>
          </a:p>
          <a:p>
            <a:pPr>
              <a:lnSpc>
                <a:spcPct val="110000"/>
              </a:lnSpc>
            </a:pPr>
            <a:r>
              <a:rPr lang="en-GB" sz="1500" dirty="0">
                <a:solidFill>
                  <a:schemeClr val="bg1"/>
                </a:solidFill>
              </a:rPr>
              <a:t>Using a chart recorder and a loudspeaker connected to the antenna, Drake collected and stored 150 hours of data on tape</a:t>
            </a:r>
          </a:p>
          <a:p>
            <a:pPr>
              <a:lnSpc>
                <a:spcPct val="110000"/>
              </a:lnSpc>
            </a:pPr>
            <a:r>
              <a:rPr lang="en-GB" sz="1500" dirty="0">
                <a:solidFill>
                  <a:schemeClr val="bg1"/>
                </a:solidFill>
              </a:rPr>
              <a:t>Only static was recorded</a:t>
            </a:r>
          </a:p>
          <a:p>
            <a:pPr>
              <a:lnSpc>
                <a:spcPct val="110000"/>
              </a:lnSpc>
            </a:pPr>
            <a:r>
              <a:rPr lang="en-GB" sz="1500" dirty="0">
                <a:solidFill>
                  <a:schemeClr val="bg1"/>
                </a:solidFill>
              </a:rPr>
              <a:t>But this experiment prompted many more and within a year the first scientific meeting was held to discuss the search of extra-terrestrial intelligence</a:t>
            </a:r>
          </a:p>
          <a:p>
            <a:pPr>
              <a:lnSpc>
                <a:spcPct val="110000"/>
              </a:lnSpc>
            </a:pPr>
            <a:r>
              <a:rPr lang="en-GB" sz="1500" dirty="0">
                <a:solidFill>
                  <a:schemeClr val="bg1"/>
                </a:solidFill>
              </a:rPr>
              <a:t>The era of SETI had begun</a:t>
            </a:r>
          </a:p>
        </p:txBody>
      </p:sp>
      <p:sp>
        <p:nvSpPr>
          <p:cNvPr id="12" name="Freeform: Shape 11">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Satellite dish under a starry night sky">
            <a:extLst>
              <a:ext uri="{FF2B5EF4-FFF2-40B4-BE49-F238E27FC236}">
                <a16:creationId xmlns:a16="http://schemas.microsoft.com/office/drawing/2014/main" id="{6EA0C5D6-E2A0-0BFF-969D-F66EC19D7068}"/>
              </a:ext>
            </a:extLst>
          </p:cNvPr>
          <p:cNvPicPr>
            <a:picLocks noChangeAspect="1"/>
          </p:cNvPicPr>
          <p:nvPr/>
        </p:nvPicPr>
        <p:blipFill rotWithShape="1">
          <a:blip r:embed="rId6"/>
          <a:srcRect l="22453" r="30346"/>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pic>
        <p:nvPicPr>
          <p:cNvPr id="6" name="Picture 2">
            <a:extLst>
              <a:ext uri="{FF2B5EF4-FFF2-40B4-BE49-F238E27FC236}">
                <a16:creationId xmlns:a16="http://schemas.microsoft.com/office/drawing/2014/main" id="{31E0F71D-8E08-5EA7-E3C1-916DF7BA6A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63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2E369B-5272-4644-973E-2039918BD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ars In The Night Sky">
            <a:extLst>
              <a:ext uri="{FF2B5EF4-FFF2-40B4-BE49-F238E27FC236}">
                <a16:creationId xmlns:a16="http://schemas.microsoft.com/office/drawing/2014/main" id="{4B7F591C-5582-D411-6002-82FDC2490B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080220E3-B484-45C4-87BC-D7A63CE3F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650435"/>
            <a:ext cx="12191999" cy="4207565"/>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4CCFD9A-01E9-8C73-6B8E-650A6CED9163}"/>
              </a:ext>
            </a:extLst>
          </p:cNvPr>
          <p:cNvSpPr>
            <a:spLocks noGrp="1"/>
          </p:cNvSpPr>
          <p:nvPr>
            <p:ph type="ctrTitle"/>
          </p:nvPr>
        </p:nvSpPr>
        <p:spPr>
          <a:xfrm>
            <a:off x="2155335" y="2502814"/>
            <a:ext cx="7688825" cy="1852371"/>
          </a:xfrm>
        </p:spPr>
        <p:txBody>
          <a:bodyPr anchor="ctr">
            <a:normAutofit/>
          </a:bodyPr>
          <a:lstStyle/>
          <a:p>
            <a:pPr algn="ctr"/>
            <a:r>
              <a:rPr lang="en-US" dirty="0">
                <a:solidFill>
                  <a:srgbClr val="FFFFFF"/>
                </a:solidFill>
              </a:rPr>
              <a:t>“SETI is my favourite thing”</a:t>
            </a:r>
            <a:br>
              <a:rPr lang="en-US" dirty="0">
                <a:solidFill>
                  <a:srgbClr val="FFFFFF"/>
                </a:solidFill>
              </a:rPr>
            </a:br>
            <a:r>
              <a:rPr lang="en-US" dirty="0">
                <a:solidFill>
                  <a:srgbClr val="FFFFFF"/>
                </a:solidFill>
              </a:rPr>
              <a:t> – Alex </a:t>
            </a:r>
            <a:r>
              <a:rPr lang="en-US" dirty="0" err="1">
                <a:solidFill>
                  <a:srgbClr val="FFFFFF"/>
                </a:solidFill>
              </a:rPr>
              <a:t>Caian</a:t>
            </a:r>
            <a:endParaRPr lang="en-US" dirty="0">
              <a:solidFill>
                <a:srgbClr val="FFFFFF"/>
              </a:solidFill>
            </a:endParaRPr>
          </a:p>
        </p:txBody>
      </p:sp>
      <p:sp>
        <p:nvSpPr>
          <p:cNvPr id="3" name="Subtitle 2">
            <a:extLst>
              <a:ext uri="{FF2B5EF4-FFF2-40B4-BE49-F238E27FC236}">
                <a16:creationId xmlns:a16="http://schemas.microsoft.com/office/drawing/2014/main" id="{A00D4F1A-A584-EE9C-5641-D98ADFA93162}"/>
              </a:ext>
            </a:extLst>
          </p:cNvPr>
          <p:cNvSpPr>
            <a:spLocks noGrp="1"/>
          </p:cNvSpPr>
          <p:nvPr>
            <p:ph type="subTitle" idx="1"/>
          </p:nvPr>
        </p:nvSpPr>
        <p:spPr>
          <a:xfrm>
            <a:off x="2251586" y="3060396"/>
            <a:ext cx="7688825" cy="2746329"/>
          </a:xfrm>
        </p:spPr>
        <p:txBody>
          <a:bodyPr>
            <a:normAutofit/>
          </a:bodyPr>
          <a:lstStyle/>
          <a:p>
            <a:pPr marL="285750" indent="-285750">
              <a:buFont typeface="Arial" panose="020B0604020202020204" pitchFamily="34" charset="0"/>
              <a:buChar char="•"/>
            </a:pPr>
            <a:endParaRPr lang="en-US" dirty="0">
              <a:solidFill>
                <a:srgbClr val="FFFFFF"/>
              </a:solidFill>
            </a:endParaRPr>
          </a:p>
          <a:p>
            <a:pPr marL="285750" indent="-285750">
              <a:buFont typeface="Arial" panose="020B06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95640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3" descr="Stars In The Night Sky">
            <a:extLst>
              <a:ext uri="{FF2B5EF4-FFF2-40B4-BE49-F238E27FC236}">
                <a16:creationId xmlns:a16="http://schemas.microsoft.com/office/drawing/2014/main" id="{97041DDC-5D0F-46C3-BAC7-BD631884E1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6BC94FF5-9478-0669-3493-44AC20B09C5F}"/>
              </a:ext>
            </a:extLst>
          </p:cNvPr>
          <p:cNvSpPr>
            <a:spLocks noGrp="1"/>
          </p:cNvSpPr>
          <p:nvPr>
            <p:ph type="title"/>
          </p:nvPr>
        </p:nvSpPr>
        <p:spPr>
          <a:xfrm>
            <a:off x="1077361" y="1490455"/>
            <a:ext cx="9950103" cy="831640"/>
          </a:xfrm>
        </p:spPr>
        <p:txBody>
          <a:bodyPr anchor="t"/>
          <a:lstStyle/>
          <a:p>
            <a:r>
              <a:rPr lang="en-US" dirty="0">
                <a:solidFill>
                  <a:schemeClr val="bg1"/>
                </a:solidFill>
              </a:rPr>
              <a:t>How are we gathering the data?</a:t>
            </a:r>
          </a:p>
        </p:txBody>
      </p:sp>
      <p:sp>
        <p:nvSpPr>
          <p:cNvPr id="3" name="Content Placeholder 2">
            <a:extLst>
              <a:ext uri="{FF2B5EF4-FFF2-40B4-BE49-F238E27FC236}">
                <a16:creationId xmlns:a16="http://schemas.microsoft.com/office/drawing/2014/main" id="{88657535-5C63-A01E-F9CE-67E2E53F5B32}"/>
              </a:ext>
            </a:extLst>
          </p:cNvPr>
          <p:cNvSpPr>
            <a:spLocks noGrp="1"/>
          </p:cNvSpPr>
          <p:nvPr>
            <p:ph idx="1"/>
          </p:nvPr>
        </p:nvSpPr>
        <p:spPr>
          <a:xfrm>
            <a:off x="1077361" y="2624052"/>
            <a:ext cx="6249871" cy="3513514"/>
          </a:xfrm>
        </p:spPr>
        <p:txBody>
          <a:bodyPr/>
          <a:lstStyle/>
          <a:p>
            <a:r>
              <a:rPr lang="en-US" dirty="0">
                <a:solidFill>
                  <a:schemeClr val="bg1"/>
                </a:solidFill>
              </a:rPr>
              <a:t>Still collecting data on extra-terrestrial radio transmissions</a:t>
            </a:r>
          </a:p>
          <a:p>
            <a:r>
              <a:rPr lang="en-US" dirty="0">
                <a:solidFill>
                  <a:schemeClr val="bg1"/>
                </a:solidFill>
              </a:rPr>
              <a:t>Searching for extra-terrestrial laser pulses</a:t>
            </a:r>
          </a:p>
          <a:p>
            <a:r>
              <a:rPr lang="en-US" dirty="0">
                <a:solidFill>
                  <a:schemeClr val="bg1"/>
                </a:solidFill>
              </a:rPr>
              <a:t>Exploring the solar system for signs of life (Mars rovers)</a:t>
            </a:r>
          </a:p>
          <a:p>
            <a:r>
              <a:rPr lang="en-US" dirty="0">
                <a:solidFill>
                  <a:schemeClr val="bg1"/>
                </a:solidFill>
              </a:rPr>
              <a:t>Searching for planets around other stars (exoplanets)</a:t>
            </a:r>
          </a:p>
          <a:p>
            <a:r>
              <a:rPr lang="en-GB" dirty="0">
                <a:solidFill>
                  <a:schemeClr val="bg1"/>
                </a:solidFill>
              </a:rPr>
              <a:t>Analysing</a:t>
            </a:r>
            <a:r>
              <a:rPr lang="en-US" dirty="0">
                <a:solidFill>
                  <a:schemeClr val="bg1"/>
                </a:solidFill>
              </a:rPr>
              <a:t> these planets for potential habitability (could life exist with those atmospheric conditions or are the atmospheric conditions created by life)</a:t>
            </a:r>
          </a:p>
          <a:p>
            <a:endParaRPr lang="en-US" dirty="0"/>
          </a:p>
          <a:p>
            <a:endParaRPr lang="en-US" dirty="0"/>
          </a:p>
        </p:txBody>
      </p:sp>
      <p:pic>
        <p:nvPicPr>
          <p:cNvPr id="3074" name="Picture 2" descr="SETI Institute and National Radio Astronomy Observatory Team Up for SETI  Science at the Very Large Array">
            <a:extLst>
              <a:ext uri="{FF2B5EF4-FFF2-40B4-BE49-F238E27FC236}">
                <a16:creationId xmlns:a16="http://schemas.microsoft.com/office/drawing/2014/main" id="{209B1EA0-536B-4C52-F187-0E9151175D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7442" y="3145528"/>
            <a:ext cx="4038600" cy="2019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CA5E27C-C740-37EC-167F-00356D9EB638}"/>
              </a:ext>
            </a:extLst>
          </p:cNvPr>
          <p:cNvSpPr txBox="1"/>
          <p:nvPr/>
        </p:nvSpPr>
        <p:spPr>
          <a:xfrm>
            <a:off x="8109284" y="5164828"/>
            <a:ext cx="2634916" cy="286753"/>
          </a:xfrm>
          <a:prstGeom prst="rect">
            <a:avLst/>
          </a:prstGeom>
          <a:noFill/>
        </p:spPr>
        <p:txBody>
          <a:bodyPr wrap="square" rtlCol="0">
            <a:spAutoFit/>
          </a:bodyPr>
          <a:lstStyle/>
          <a:p>
            <a:r>
              <a:rPr lang="en-GB" sz="1200" dirty="0">
                <a:solidFill>
                  <a:schemeClr val="bg1"/>
                </a:solidFill>
              </a:rPr>
              <a:t>Image courtesy of the SETI Institute</a:t>
            </a:r>
          </a:p>
        </p:txBody>
      </p:sp>
      <p:pic>
        <p:nvPicPr>
          <p:cNvPr id="5" name="Picture 2">
            <a:extLst>
              <a:ext uri="{FF2B5EF4-FFF2-40B4-BE49-F238E27FC236}">
                <a16:creationId xmlns:a16="http://schemas.microsoft.com/office/drawing/2014/main" id="{8F764E65-EF73-9B43-9AED-27147470EB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7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3" descr="Stars In The Night Sky">
            <a:extLst>
              <a:ext uri="{FF2B5EF4-FFF2-40B4-BE49-F238E27FC236}">
                <a16:creationId xmlns:a16="http://schemas.microsoft.com/office/drawing/2014/main" id="{528DEC6A-5A0A-92B0-C858-46F60E2EA5A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BEEAE6D8-8E2E-89A8-06F0-678D0A76A082}"/>
              </a:ext>
            </a:extLst>
          </p:cNvPr>
          <p:cNvSpPr>
            <a:spLocks noGrp="1"/>
          </p:cNvSpPr>
          <p:nvPr>
            <p:ph type="title"/>
          </p:nvPr>
        </p:nvSpPr>
        <p:spPr/>
        <p:txBody>
          <a:bodyPr anchor="t"/>
          <a:lstStyle/>
          <a:p>
            <a:r>
              <a:rPr lang="en-GB" dirty="0">
                <a:solidFill>
                  <a:schemeClr val="bg1"/>
                </a:solidFill>
              </a:rPr>
              <a:t>The hunt for radio transmissions</a:t>
            </a:r>
          </a:p>
        </p:txBody>
      </p:sp>
      <p:sp>
        <p:nvSpPr>
          <p:cNvPr id="3" name="Content Placeholder 2">
            <a:extLst>
              <a:ext uri="{FF2B5EF4-FFF2-40B4-BE49-F238E27FC236}">
                <a16:creationId xmlns:a16="http://schemas.microsoft.com/office/drawing/2014/main" id="{56C89928-F17B-CD2A-5719-E68096101AC8}"/>
              </a:ext>
            </a:extLst>
          </p:cNvPr>
          <p:cNvSpPr>
            <a:spLocks noGrp="1"/>
          </p:cNvSpPr>
          <p:nvPr>
            <p:ph idx="1"/>
          </p:nvPr>
        </p:nvSpPr>
        <p:spPr>
          <a:xfrm>
            <a:off x="1077361" y="1672241"/>
            <a:ext cx="7380839" cy="4740591"/>
          </a:xfrm>
        </p:spPr>
        <p:txBody>
          <a:bodyPr>
            <a:normAutofit fontScale="77500" lnSpcReduction="20000"/>
          </a:bodyPr>
          <a:lstStyle/>
          <a:p>
            <a:r>
              <a:rPr lang="en-GB" dirty="0">
                <a:solidFill>
                  <a:schemeClr val="bg1"/>
                </a:solidFill>
              </a:rPr>
              <a:t>In searching for extra-terrestrial radio transmissions, we look for narrowband signals that occur rarely in nature, hence if such a transmission is discovered it is likely due to intelligent life</a:t>
            </a:r>
          </a:p>
          <a:p>
            <a:r>
              <a:rPr lang="en-GB" dirty="0">
                <a:solidFill>
                  <a:schemeClr val="bg1"/>
                </a:solidFill>
              </a:rPr>
              <a:t>Initial searches began around 1.42GHz frequencies but more recently astronomers have been widening this search </a:t>
            </a:r>
          </a:p>
          <a:p>
            <a:r>
              <a:rPr lang="en-GB" dirty="0">
                <a:solidFill>
                  <a:schemeClr val="bg1"/>
                </a:solidFill>
              </a:rPr>
              <a:t>As data storage and management solutions have improved this has allowed astronomers to plan more extensive searches</a:t>
            </a:r>
          </a:p>
          <a:p>
            <a:r>
              <a:rPr lang="en-GB" dirty="0">
                <a:solidFill>
                  <a:schemeClr val="bg1"/>
                </a:solidFill>
              </a:rPr>
              <a:t>Automated computer programs and machine learning models have been created to sort through the data from these searches and flag any potentially interesting data for human inspection</a:t>
            </a:r>
          </a:p>
          <a:p>
            <a:r>
              <a:rPr lang="en-GB" dirty="0">
                <a:solidFill>
                  <a:schemeClr val="bg1"/>
                </a:solidFill>
              </a:rPr>
              <a:t>The search conducted by Margot et al, 2023 looked at an area of sky with 11,680 stars and received 41.2 million signals of which none were thought to be extra-terrestrial</a:t>
            </a:r>
          </a:p>
          <a:p>
            <a:r>
              <a:rPr lang="en-GB" dirty="0">
                <a:solidFill>
                  <a:schemeClr val="bg1"/>
                </a:solidFill>
              </a:rPr>
              <a:t>August 1977, the ‘Wow!’ signal was detected – this still has an unknown origin</a:t>
            </a:r>
          </a:p>
          <a:p>
            <a:r>
              <a:rPr lang="en-GB" dirty="0">
                <a:solidFill>
                  <a:schemeClr val="bg1"/>
                </a:solidFill>
              </a:rPr>
              <a:t>Limitations: lots of human noise/interference, data storage/management (SKA will collect approximately 300PBs of data per year), ML models could miss potentially interesting transmissions, don’t know the form/frequency of potential ET radio transmissions</a:t>
            </a:r>
          </a:p>
          <a:p>
            <a:endParaRPr lang="en-GB" dirty="0"/>
          </a:p>
        </p:txBody>
      </p:sp>
      <p:pic>
        <p:nvPicPr>
          <p:cNvPr id="4" name="Picture 3" descr="A screenshot of a computer screen&#10;&#10;Description automatically generated">
            <a:extLst>
              <a:ext uri="{FF2B5EF4-FFF2-40B4-BE49-F238E27FC236}">
                <a16:creationId xmlns:a16="http://schemas.microsoft.com/office/drawing/2014/main" id="{EE65394F-014A-260E-DDDE-234E148FA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9709" y="1672242"/>
            <a:ext cx="3160656" cy="3669778"/>
          </a:xfrm>
          <a:prstGeom prst="rect">
            <a:avLst/>
          </a:prstGeom>
        </p:spPr>
      </p:pic>
      <p:sp>
        <p:nvSpPr>
          <p:cNvPr id="7" name="TextBox 6">
            <a:extLst>
              <a:ext uri="{FF2B5EF4-FFF2-40B4-BE49-F238E27FC236}">
                <a16:creationId xmlns:a16="http://schemas.microsoft.com/office/drawing/2014/main" id="{87F2E621-044E-5343-8DB5-E39FB8D2AB4C}"/>
              </a:ext>
            </a:extLst>
          </p:cNvPr>
          <p:cNvSpPr txBox="1"/>
          <p:nvPr/>
        </p:nvSpPr>
        <p:spPr>
          <a:xfrm>
            <a:off x="8517445" y="5338317"/>
            <a:ext cx="2923674" cy="938719"/>
          </a:xfrm>
          <a:prstGeom prst="rect">
            <a:avLst/>
          </a:prstGeom>
          <a:noFill/>
        </p:spPr>
        <p:txBody>
          <a:bodyPr wrap="square" rtlCol="0">
            <a:spAutoFit/>
          </a:bodyPr>
          <a:lstStyle/>
          <a:p>
            <a:r>
              <a:rPr lang="en-GB" sz="1100" dirty="0">
                <a:solidFill>
                  <a:schemeClr val="bg1"/>
                </a:solidFill>
              </a:rPr>
              <a:t>Image of a detected radio signal that was flagged for visual inspection. This signal was then deemed to be interference.</a:t>
            </a:r>
          </a:p>
          <a:p>
            <a:r>
              <a:rPr lang="en-GB" sz="1100" dirty="0">
                <a:solidFill>
                  <a:schemeClr val="bg1"/>
                </a:solidFill>
              </a:rPr>
              <a:t>Figure 7 from Margot et al, 2023</a:t>
            </a:r>
          </a:p>
          <a:p>
            <a:endParaRPr lang="en-GB" sz="1100" dirty="0"/>
          </a:p>
        </p:txBody>
      </p:sp>
      <p:pic>
        <p:nvPicPr>
          <p:cNvPr id="8" name="Picture 2">
            <a:extLst>
              <a:ext uri="{FF2B5EF4-FFF2-40B4-BE49-F238E27FC236}">
                <a16:creationId xmlns:a16="http://schemas.microsoft.com/office/drawing/2014/main" id="{35D7089D-7260-F2E8-8327-B5AD5EEBCC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67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3" descr="Stars In The Night Sky">
            <a:extLst>
              <a:ext uri="{FF2B5EF4-FFF2-40B4-BE49-F238E27FC236}">
                <a16:creationId xmlns:a16="http://schemas.microsoft.com/office/drawing/2014/main" id="{06C3870B-A1EB-BD75-AC68-61BD9F74EF5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410535BE-7A28-DE7B-B23B-FBAB212CF9EC}"/>
              </a:ext>
            </a:extLst>
          </p:cNvPr>
          <p:cNvSpPr>
            <a:spLocks noGrp="1"/>
          </p:cNvSpPr>
          <p:nvPr>
            <p:ph type="title"/>
          </p:nvPr>
        </p:nvSpPr>
        <p:spPr>
          <a:xfrm>
            <a:off x="1077362" y="720435"/>
            <a:ext cx="9950103" cy="831640"/>
          </a:xfrm>
        </p:spPr>
        <p:txBody>
          <a:bodyPr anchor="t"/>
          <a:lstStyle/>
          <a:p>
            <a:r>
              <a:rPr lang="en-GB" dirty="0">
                <a:solidFill>
                  <a:schemeClr val="bg1"/>
                </a:solidFill>
              </a:rPr>
              <a:t>The                                      signal</a:t>
            </a:r>
          </a:p>
        </p:txBody>
      </p:sp>
      <p:sp>
        <p:nvSpPr>
          <p:cNvPr id="4" name="Rectangle 2">
            <a:extLst>
              <a:ext uri="{FF2B5EF4-FFF2-40B4-BE49-F238E27FC236}">
                <a16:creationId xmlns:a16="http://schemas.microsoft.com/office/drawing/2014/main" id="{ABC768B8-3D67-B943-1F37-E511F698D31C}"/>
              </a:ext>
            </a:extLst>
          </p:cNvPr>
          <p:cNvSpPr>
            <a:spLocks noChangeArrowheads="1"/>
          </p:cNvSpPr>
          <p:nvPr/>
        </p:nvSpPr>
        <p:spPr bwMode="auto">
          <a:xfrm>
            <a:off x="5197643" y="143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25" name="Picture 1" descr="undefined">
            <a:extLst>
              <a:ext uri="{FF2B5EF4-FFF2-40B4-BE49-F238E27FC236}">
                <a16:creationId xmlns:a16="http://schemas.microsoft.com/office/drawing/2014/main" id="{0002F300-A3E8-A49C-B66A-A4227BFE0A28}"/>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961148" y="74961"/>
            <a:ext cx="3751817" cy="21152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9F23EC-8992-9922-4EC5-000D1986AED3}"/>
              </a:ext>
            </a:extLst>
          </p:cNvPr>
          <p:cNvSpPr>
            <a:spLocks noChangeArrowheads="1"/>
          </p:cNvSpPr>
          <p:nvPr/>
        </p:nvSpPr>
        <p:spPr bwMode="auto">
          <a:xfrm>
            <a:off x="1164535" y="30078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27" name="Picture 2" descr="Big Ear aerial photo 3">
            <a:extLst>
              <a:ext uri="{FF2B5EF4-FFF2-40B4-BE49-F238E27FC236}">
                <a16:creationId xmlns:a16="http://schemas.microsoft.com/office/drawing/2014/main" id="{6FA15D1B-41D8-4FE6-6A5F-7CCE8C3C67F6}"/>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161503" y="2835703"/>
            <a:ext cx="3251200" cy="2006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C3DD627D-263A-4BAF-ADE6-0441A21AEC0C}"/>
              </a:ext>
            </a:extLst>
          </p:cNvPr>
          <p:cNvSpPr>
            <a:spLocks noChangeArrowheads="1"/>
          </p:cNvSpPr>
          <p:nvPr/>
        </p:nvSpPr>
        <p:spPr bwMode="auto">
          <a:xfrm>
            <a:off x="4680285" y="24273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29" name="Picture 3" descr="A graph of a signal&#10;&#10;Description automatically generated with medium confidence">
            <a:extLst>
              <a:ext uri="{FF2B5EF4-FFF2-40B4-BE49-F238E27FC236}">
                <a16:creationId xmlns:a16="http://schemas.microsoft.com/office/drawing/2014/main" id="{F938F67E-21DB-4F55-89C8-057894CF6800}"/>
              </a:ext>
            </a:extLst>
          </p:cNvPr>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3412703" y="2748431"/>
            <a:ext cx="4320861" cy="29895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05F45354-3D6A-D238-CE3C-152A848797DC}"/>
              </a:ext>
            </a:extLst>
          </p:cNvPr>
          <p:cNvSpPr>
            <a:spLocks noChangeArrowheads="1"/>
          </p:cNvSpPr>
          <p:nvPr/>
        </p:nvSpPr>
        <p:spPr bwMode="auto">
          <a:xfrm>
            <a:off x="5903568" y="25982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031" name="Picture 4" descr="undefined">
            <a:extLst>
              <a:ext uri="{FF2B5EF4-FFF2-40B4-BE49-F238E27FC236}">
                <a16:creationId xmlns:a16="http://schemas.microsoft.com/office/drawing/2014/main" id="{24C726BB-0171-A386-72B6-9BCC3E79ED99}"/>
              </a:ext>
            </a:extLst>
          </p:cNvPr>
          <p:cNvPicPr>
            <a:picLocks noChangeAspect="1" noChangeArrowheads="1"/>
          </p:cNvPicPr>
          <p:nvPr/>
        </p:nvPicPr>
        <p:blipFill>
          <a:blip r:embed="rId12" r:link="rId13">
            <a:extLst>
              <a:ext uri="{28A0092B-C50C-407E-A947-70E740481C1C}">
                <a14:useLocalDpi xmlns:a14="http://schemas.microsoft.com/office/drawing/2010/main" val="0"/>
              </a:ext>
            </a:extLst>
          </a:blip>
          <a:srcRect/>
          <a:stretch>
            <a:fillRect/>
          </a:stretch>
        </p:blipFill>
        <p:spPr bwMode="auto">
          <a:xfrm>
            <a:off x="7818924" y="2936020"/>
            <a:ext cx="4180643" cy="2414044"/>
          </a:xfrm>
          <a:prstGeom prst="rect">
            <a:avLst/>
          </a:prstGeom>
          <a:solidFill>
            <a:schemeClr val="bg1"/>
          </a:solidFill>
        </p:spPr>
      </p:pic>
      <p:sp>
        <p:nvSpPr>
          <p:cNvPr id="8" name="TextBox 7">
            <a:extLst>
              <a:ext uri="{FF2B5EF4-FFF2-40B4-BE49-F238E27FC236}">
                <a16:creationId xmlns:a16="http://schemas.microsoft.com/office/drawing/2014/main" id="{9A0BB825-C6C7-F6CF-8F1A-26FA9D77EBCA}"/>
              </a:ext>
            </a:extLst>
          </p:cNvPr>
          <p:cNvSpPr txBox="1"/>
          <p:nvPr/>
        </p:nvSpPr>
        <p:spPr>
          <a:xfrm>
            <a:off x="143991" y="6506040"/>
            <a:ext cx="8212476" cy="276999"/>
          </a:xfrm>
          <a:prstGeom prst="rect">
            <a:avLst/>
          </a:prstGeom>
          <a:noFill/>
        </p:spPr>
        <p:txBody>
          <a:bodyPr wrap="square" rtlCol="0">
            <a:spAutoFit/>
          </a:bodyPr>
          <a:lstStyle/>
          <a:p>
            <a:r>
              <a:rPr lang="en-GB" sz="1200" dirty="0">
                <a:solidFill>
                  <a:schemeClr val="bg1"/>
                </a:solidFill>
              </a:rPr>
              <a:t>Images taken from </a:t>
            </a:r>
            <a:r>
              <a:rPr lang="en-GB" sz="1200" u="sng" dirty="0">
                <a:solidFill>
                  <a:schemeClr val="bg1"/>
                </a:solidFill>
                <a:effectLst/>
                <a:ea typeface="Calibri" panose="020F050202020403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http://www.bigear.org/Wow30th/wow30th.htm</a:t>
            </a:r>
            <a:r>
              <a:rPr lang="en-GB" sz="1200" dirty="0">
                <a:solidFill>
                  <a:schemeClr val="bg1"/>
                </a:solidFill>
                <a:effectLst/>
                <a:ea typeface="Calibri" panose="020F0502020204030204" pitchFamily="34" charset="0"/>
                <a:cs typeface="Arial" panose="020B0604020202020204" pitchFamily="34" charset="0"/>
              </a:rPr>
              <a:t> a</a:t>
            </a:r>
            <a:r>
              <a:rPr lang="en-GB" sz="1200" dirty="0">
                <a:solidFill>
                  <a:schemeClr val="bg1"/>
                </a:solidFill>
              </a:rPr>
              <a:t>nd </a:t>
            </a:r>
            <a:r>
              <a:rPr lang="en-GB" sz="1200" u="sng" dirty="0">
                <a:solidFill>
                  <a:schemeClr val="bg1"/>
                </a:solidFill>
                <a:effectLst/>
                <a:ea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https://en.wikipedia.org/wiki/Wow!_signal</a:t>
            </a:r>
            <a:r>
              <a:rPr lang="en-GB" sz="1200" dirty="0">
                <a:solidFill>
                  <a:schemeClr val="bg1"/>
                </a:solidFill>
                <a:effectLst/>
                <a:ea typeface="Calibri" panose="020F0502020204030204" pitchFamily="34" charset="0"/>
                <a:cs typeface="Calibri" panose="020F0502020204030204" pitchFamily="34" charset="0"/>
              </a:rPr>
              <a:t> </a:t>
            </a:r>
            <a:endParaRPr lang="en-GB" sz="1200" dirty="0">
              <a:solidFill>
                <a:schemeClr val="bg1"/>
              </a:solidFill>
              <a:effectLst/>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0CCE0DE7-C819-57CB-00EA-88F0552E0C62}"/>
              </a:ext>
            </a:extLst>
          </p:cNvPr>
          <p:cNvSpPr txBox="1"/>
          <p:nvPr/>
        </p:nvSpPr>
        <p:spPr>
          <a:xfrm>
            <a:off x="161503" y="4981074"/>
            <a:ext cx="3251200" cy="276999"/>
          </a:xfrm>
          <a:prstGeom prst="rect">
            <a:avLst/>
          </a:prstGeom>
          <a:noFill/>
        </p:spPr>
        <p:txBody>
          <a:bodyPr wrap="square" rtlCol="0">
            <a:spAutoFit/>
          </a:bodyPr>
          <a:lstStyle/>
          <a:p>
            <a:r>
              <a:rPr lang="en-GB" sz="1200" dirty="0">
                <a:solidFill>
                  <a:schemeClr val="bg1"/>
                </a:solidFill>
              </a:rPr>
              <a:t>‘Big ear’ telescope at Ohio state university</a:t>
            </a:r>
          </a:p>
        </p:txBody>
      </p:sp>
      <p:sp>
        <p:nvSpPr>
          <p:cNvPr id="10" name="TextBox 9">
            <a:extLst>
              <a:ext uri="{FF2B5EF4-FFF2-40B4-BE49-F238E27FC236}">
                <a16:creationId xmlns:a16="http://schemas.microsoft.com/office/drawing/2014/main" id="{580F6C27-5197-7AFF-5F82-66F6B8030E61}"/>
              </a:ext>
            </a:extLst>
          </p:cNvPr>
          <p:cNvSpPr txBox="1"/>
          <p:nvPr/>
        </p:nvSpPr>
        <p:spPr>
          <a:xfrm>
            <a:off x="4246195" y="5771692"/>
            <a:ext cx="3612435" cy="276999"/>
          </a:xfrm>
          <a:prstGeom prst="rect">
            <a:avLst/>
          </a:prstGeom>
          <a:noFill/>
        </p:spPr>
        <p:txBody>
          <a:bodyPr wrap="square" rtlCol="0">
            <a:spAutoFit/>
          </a:bodyPr>
          <a:lstStyle/>
          <a:p>
            <a:r>
              <a:rPr lang="en-GB" sz="1200" dirty="0">
                <a:solidFill>
                  <a:schemeClr val="bg1"/>
                </a:solidFill>
              </a:rPr>
              <a:t>The signal when plotted over time</a:t>
            </a:r>
          </a:p>
        </p:txBody>
      </p:sp>
      <p:sp>
        <p:nvSpPr>
          <p:cNvPr id="11" name="TextBox 10">
            <a:extLst>
              <a:ext uri="{FF2B5EF4-FFF2-40B4-BE49-F238E27FC236}">
                <a16:creationId xmlns:a16="http://schemas.microsoft.com/office/drawing/2014/main" id="{41D14B31-33C9-E6F4-8468-35226219B11E}"/>
              </a:ext>
            </a:extLst>
          </p:cNvPr>
          <p:cNvSpPr txBox="1"/>
          <p:nvPr/>
        </p:nvSpPr>
        <p:spPr>
          <a:xfrm>
            <a:off x="8156564" y="5429523"/>
            <a:ext cx="3612435" cy="461665"/>
          </a:xfrm>
          <a:prstGeom prst="rect">
            <a:avLst/>
          </a:prstGeom>
          <a:noFill/>
        </p:spPr>
        <p:txBody>
          <a:bodyPr wrap="square" rtlCol="0">
            <a:spAutoFit/>
          </a:bodyPr>
          <a:lstStyle/>
          <a:p>
            <a:r>
              <a:rPr lang="en-GB" sz="1200" dirty="0">
                <a:solidFill>
                  <a:schemeClr val="bg1"/>
                </a:solidFill>
              </a:rPr>
              <a:t>The areas of sky the signal likely came from.</a:t>
            </a:r>
          </a:p>
          <a:p>
            <a:r>
              <a:rPr lang="en-GB" sz="1200" dirty="0">
                <a:solidFill>
                  <a:schemeClr val="bg1"/>
                </a:solidFill>
              </a:rPr>
              <a:t>17 stars occupy these areas, with 3 being Sun-like</a:t>
            </a:r>
          </a:p>
        </p:txBody>
      </p:sp>
      <p:pic>
        <p:nvPicPr>
          <p:cNvPr id="12" name="Picture 2">
            <a:extLst>
              <a:ext uri="{FF2B5EF4-FFF2-40B4-BE49-F238E27FC236}">
                <a16:creationId xmlns:a16="http://schemas.microsoft.com/office/drawing/2014/main" id="{A90E57C5-65CC-8B2A-E87E-86D4A9C3612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35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mute="1">
                <p:cTn id="12" repeatCount="indefinite"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3" descr="Stars In The Night Sky">
            <a:extLst>
              <a:ext uri="{FF2B5EF4-FFF2-40B4-BE49-F238E27FC236}">
                <a16:creationId xmlns:a16="http://schemas.microsoft.com/office/drawing/2014/main" id="{25ECA640-1AA9-F7E6-4EC3-419EB4F393D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1BB43D01-91FB-5B56-059E-89A7E9C4CB57}"/>
              </a:ext>
            </a:extLst>
          </p:cNvPr>
          <p:cNvSpPr>
            <a:spLocks noGrp="1"/>
          </p:cNvSpPr>
          <p:nvPr>
            <p:ph type="title"/>
          </p:nvPr>
        </p:nvSpPr>
        <p:spPr>
          <a:xfrm>
            <a:off x="1077362" y="940503"/>
            <a:ext cx="9950103" cy="843671"/>
          </a:xfrm>
        </p:spPr>
        <p:txBody>
          <a:bodyPr anchor="t"/>
          <a:lstStyle/>
          <a:p>
            <a:r>
              <a:rPr lang="en-GB" dirty="0">
                <a:solidFill>
                  <a:schemeClr val="bg1"/>
                </a:solidFill>
              </a:rPr>
              <a:t>The hunt for laser pulses </a:t>
            </a:r>
          </a:p>
        </p:txBody>
      </p:sp>
      <p:sp>
        <p:nvSpPr>
          <p:cNvPr id="3" name="Content Placeholder 2">
            <a:extLst>
              <a:ext uri="{FF2B5EF4-FFF2-40B4-BE49-F238E27FC236}">
                <a16:creationId xmlns:a16="http://schemas.microsoft.com/office/drawing/2014/main" id="{4332D1EC-8893-EE40-AB7A-C6AA8E14CF17}"/>
              </a:ext>
            </a:extLst>
          </p:cNvPr>
          <p:cNvSpPr>
            <a:spLocks noGrp="1"/>
          </p:cNvSpPr>
          <p:nvPr>
            <p:ph idx="1"/>
          </p:nvPr>
        </p:nvSpPr>
        <p:spPr>
          <a:xfrm>
            <a:off x="1077362" y="1784174"/>
            <a:ext cx="6947701" cy="4402136"/>
          </a:xfrm>
        </p:spPr>
        <p:txBody>
          <a:bodyPr>
            <a:normAutofit fontScale="85000" lnSpcReduction="10000"/>
          </a:bodyPr>
          <a:lstStyle/>
          <a:p>
            <a:r>
              <a:rPr lang="en-GB" dirty="0">
                <a:solidFill>
                  <a:schemeClr val="bg1"/>
                </a:solidFill>
              </a:rPr>
              <a:t>Other than the radio spectrum, can we send and receive information using light?</a:t>
            </a:r>
          </a:p>
          <a:p>
            <a:r>
              <a:rPr lang="en-GB" dirty="0">
                <a:solidFill>
                  <a:schemeClr val="bg1"/>
                </a:solidFill>
              </a:rPr>
              <a:t>Yes, optical light in the form of lasers (e.g. fibre optics)</a:t>
            </a:r>
          </a:p>
          <a:p>
            <a:r>
              <a:rPr lang="en-GB" dirty="0">
                <a:solidFill>
                  <a:schemeClr val="bg1"/>
                </a:solidFill>
              </a:rPr>
              <a:t>If we can do this then it would be a reasonable assumption that another civilization is using lasers to transmit information, and could they be doing this across space?</a:t>
            </a:r>
          </a:p>
          <a:p>
            <a:r>
              <a:rPr lang="en-GB" dirty="0">
                <a:solidFill>
                  <a:schemeClr val="bg1"/>
                </a:solidFill>
              </a:rPr>
              <a:t>It is also possible for lasers to be used to propel spacecraft to vast speeds</a:t>
            </a:r>
          </a:p>
          <a:p>
            <a:r>
              <a:rPr lang="en-GB" dirty="0">
                <a:solidFill>
                  <a:schemeClr val="bg1"/>
                </a:solidFill>
              </a:rPr>
              <a:t>SETI have designed detectors to look for laser pulses that could be of extra-terrestrial origin</a:t>
            </a:r>
          </a:p>
          <a:p>
            <a:r>
              <a:rPr lang="en-GB" dirty="0">
                <a:solidFill>
                  <a:schemeClr val="bg1"/>
                </a:solidFill>
              </a:rPr>
              <a:t>Each detector contains a powerful computer that can analyse the data in real time and remove the need for costly storage or transmission</a:t>
            </a:r>
          </a:p>
          <a:p>
            <a:r>
              <a:rPr lang="en-GB" dirty="0">
                <a:solidFill>
                  <a:schemeClr val="bg1"/>
                </a:solidFill>
              </a:rPr>
              <a:t>Limitations: must try to cover whole sky at once with more than one detector covering the same patch for completeness, more than 70% of surface is water, can only observe at night, cannot see through clouds, light pollution</a:t>
            </a:r>
          </a:p>
        </p:txBody>
      </p:sp>
      <p:pic>
        <p:nvPicPr>
          <p:cNvPr id="2050" name="Picture 2" descr="Earth and laser beams in space">
            <a:extLst>
              <a:ext uri="{FF2B5EF4-FFF2-40B4-BE49-F238E27FC236}">
                <a16:creationId xmlns:a16="http://schemas.microsoft.com/office/drawing/2014/main" id="{068A278B-0B4E-27C9-DD62-B65B2CCEB0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0372" y="962253"/>
            <a:ext cx="3205553" cy="21536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B471E6-8D33-9A3E-AF3D-70ACB8CE443E}"/>
              </a:ext>
            </a:extLst>
          </p:cNvPr>
          <p:cNvSpPr txBox="1"/>
          <p:nvPr/>
        </p:nvSpPr>
        <p:spPr>
          <a:xfrm>
            <a:off x="8116696" y="3115906"/>
            <a:ext cx="3609474" cy="276999"/>
          </a:xfrm>
          <a:prstGeom prst="rect">
            <a:avLst/>
          </a:prstGeom>
          <a:noFill/>
        </p:spPr>
        <p:txBody>
          <a:bodyPr wrap="square" rtlCol="0">
            <a:spAutoFit/>
          </a:bodyPr>
          <a:lstStyle/>
          <a:p>
            <a:r>
              <a:rPr lang="en-GB" sz="1200" dirty="0">
                <a:solidFill>
                  <a:schemeClr val="bg1"/>
                </a:solidFill>
              </a:rPr>
              <a:t>Image taken from </a:t>
            </a:r>
            <a:r>
              <a:rPr lang="en-GB" sz="1200" dirty="0">
                <a:solidFill>
                  <a:schemeClr val="bg1"/>
                </a:solidFill>
                <a:hlinkClick r:id="rId7">
                  <a:extLst>
                    <a:ext uri="{A12FA001-AC4F-418D-AE19-62706E023703}">
                      <ahyp:hlinkClr xmlns:ahyp="http://schemas.microsoft.com/office/drawing/2018/hyperlinkcolor" val="tx"/>
                    </a:ext>
                  </a:extLst>
                </a:hlinkClick>
              </a:rPr>
              <a:t>https://www.seti.org/laserseti</a:t>
            </a:r>
            <a:r>
              <a:rPr lang="en-GB" sz="1200" dirty="0">
                <a:solidFill>
                  <a:schemeClr val="bg1"/>
                </a:solidFill>
              </a:rPr>
              <a:t> </a:t>
            </a:r>
          </a:p>
        </p:txBody>
      </p:sp>
      <p:pic>
        <p:nvPicPr>
          <p:cNvPr id="2052" name="Picture 4">
            <a:extLst>
              <a:ext uri="{FF2B5EF4-FFF2-40B4-BE49-F238E27FC236}">
                <a16:creationId xmlns:a16="http://schemas.microsoft.com/office/drawing/2014/main" id="{1FC7D7F6-F6EA-09F8-7C6C-24A8B6B4C0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0372" y="3496677"/>
            <a:ext cx="3076074" cy="23070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3A9F1E-85AA-BCBC-939D-AF4521F57307}"/>
              </a:ext>
            </a:extLst>
          </p:cNvPr>
          <p:cNvSpPr txBox="1"/>
          <p:nvPr/>
        </p:nvSpPr>
        <p:spPr>
          <a:xfrm>
            <a:off x="8210372" y="5803733"/>
            <a:ext cx="2923420" cy="461665"/>
          </a:xfrm>
          <a:prstGeom prst="rect">
            <a:avLst/>
          </a:prstGeom>
          <a:noFill/>
        </p:spPr>
        <p:txBody>
          <a:bodyPr wrap="square" rtlCol="0">
            <a:spAutoFit/>
          </a:bodyPr>
          <a:lstStyle/>
          <a:p>
            <a:r>
              <a:rPr lang="en-GB" sz="1200" dirty="0">
                <a:solidFill>
                  <a:schemeClr val="bg1"/>
                </a:solidFill>
              </a:rPr>
              <a:t>A </a:t>
            </a:r>
            <a:r>
              <a:rPr lang="en-GB" sz="1200" dirty="0" err="1">
                <a:solidFill>
                  <a:schemeClr val="bg1"/>
                </a:solidFill>
              </a:rPr>
              <a:t>laserSETI</a:t>
            </a:r>
            <a:r>
              <a:rPr lang="en-GB" sz="1200" dirty="0">
                <a:solidFill>
                  <a:schemeClr val="bg1"/>
                </a:solidFill>
              </a:rPr>
              <a:t> detector. Image taken from </a:t>
            </a:r>
            <a:r>
              <a:rPr lang="en-GB" sz="1200" dirty="0">
                <a:solidFill>
                  <a:schemeClr val="bg1"/>
                </a:solidFill>
                <a:hlinkClick r:id="rId9">
                  <a:extLst>
                    <a:ext uri="{A12FA001-AC4F-418D-AE19-62706E023703}">
                      <ahyp:hlinkClr xmlns:ahyp="http://schemas.microsoft.com/office/drawing/2018/hyperlinkcolor" val="tx"/>
                    </a:ext>
                  </a:extLst>
                </a:hlinkClick>
              </a:rPr>
              <a:t>https://laserseti.net/instrument/</a:t>
            </a:r>
            <a:r>
              <a:rPr lang="en-GB" sz="1200" dirty="0">
                <a:solidFill>
                  <a:schemeClr val="bg1"/>
                </a:solidFill>
              </a:rPr>
              <a:t> </a:t>
            </a:r>
          </a:p>
        </p:txBody>
      </p:sp>
      <p:pic>
        <p:nvPicPr>
          <p:cNvPr id="6" name="Picture 2">
            <a:extLst>
              <a:ext uri="{FF2B5EF4-FFF2-40B4-BE49-F238E27FC236}">
                <a16:creationId xmlns:a16="http://schemas.microsoft.com/office/drawing/2014/main" id="{02EB11CE-C59A-D869-8FC6-FE5563D854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12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Stars In The Night Sky">
            <a:extLst>
              <a:ext uri="{FF2B5EF4-FFF2-40B4-BE49-F238E27FC236}">
                <a16:creationId xmlns:a16="http://schemas.microsoft.com/office/drawing/2014/main" id="{E754A471-26BC-28D6-CBC7-EBB16FDAD68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90"/>
          </a:xfrm>
          <a:prstGeom prst="rect">
            <a:avLst/>
          </a:prstGeom>
        </p:spPr>
      </p:pic>
      <p:sp>
        <p:nvSpPr>
          <p:cNvPr id="2" name="Title 1">
            <a:extLst>
              <a:ext uri="{FF2B5EF4-FFF2-40B4-BE49-F238E27FC236}">
                <a16:creationId xmlns:a16="http://schemas.microsoft.com/office/drawing/2014/main" id="{463CDFA0-1996-BFDA-BDEB-EB50FE349229}"/>
              </a:ext>
            </a:extLst>
          </p:cNvPr>
          <p:cNvSpPr>
            <a:spLocks noGrp="1"/>
          </p:cNvSpPr>
          <p:nvPr>
            <p:ph type="title"/>
          </p:nvPr>
        </p:nvSpPr>
        <p:spPr>
          <a:xfrm>
            <a:off x="1120948" y="1069350"/>
            <a:ext cx="9950103" cy="855703"/>
          </a:xfrm>
        </p:spPr>
        <p:txBody>
          <a:bodyPr anchor="t"/>
          <a:lstStyle/>
          <a:p>
            <a:r>
              <a:rPr lang="en-GB" dirty="0">
                <a:solidFill>
                  <a:schemeClr val="bg1"/>
                </a:solidFill>
              </a:rPr>
              <a:t>Exploring the solar system</a:t>
            </a:r>
          </a:p>
        </p:txBody>
      </p:sp>
      <p:sp>
        <p:nvSpPr>
          <p:cNvPr id="3" name="Content Placeholder 2">
            <a:extLst>
              <a:ext uri="{FF2B5EF4-FFF2-40B4-BE49-F238E27FC236}">
                <a16:creationId xmlns:a16="http://schemas.microsoft.com/office/drawing/2014/main" id="{3C070342-503F-7C16-8BD1-845CCBA3B5CE}"/>
              </a:ext>
            </a:extLst>
          </p:cNvPr>
          <p:cNvSpPr>
            <a:spLocks noGrp="1"/>
          </p:cNvSpPr>
          <p:nvPr>
            <p:ph idx="1"/>
          </p:nvPr>
        </p:nvSpPr>
        <p:spPr>
          <a:xfrm>
            <a:off x="844222" y="1964209"/>
            <a:ext cx="7650074" cy="3969253"/>
          </a:xfrm>
        </p:spPr>
        <p:txBody>
          <a:bodyPr>
            <a:normAutofit fontScale="85000" lnSpcReduction="20000"/>
          </a:bodyPr>
          <a:lstStyle/>
          <a:p>
            <a:r>
              <a:rPr lang="en-GB" dirty="0">
                <a:solidFill>
                  <a:schemeClr val="bg1"/>
                </a:solidFill>
              </a:rPr>
              <a:t>A little bit closer to home, there are some places in the solar system where life could exist other than the Earth e.g. Mars, Europa, Enceladus and Titan </a:t>
            </a:r>
          </a:p>
          <a:p>
            <a:r>
              <a:rPr lang="en-GB" dirty="0">
                <a:solidFill>
                  <a:schemeClr val="bg1"/>
                </a:solidFill>
              </a:rPr>
              <a:t>Mars Reconnaissance Orbiter has been relaying real time data of Mars since 2006. Its mission is to understand if water had been on the surface of Mars long enough to provide a habitat for life. In March 2010 it had transmitted 100 terabits of data back to Earth</a:t>
            </a:r>
          </a:p>
          <a:p>
            <a:r>
              <a:rPr lang="en-GB" dirty="0">
                <a:solidFill>
                  <a:schemeClr val="bg1"/>
                </a:solidFill>
              </a:rPr>
              <a:t>Perseverance rover, has been on the surface of Mars collecting rock and soil samples searching for signs of microbial life</a:t>
            </a:r>
          </a:p>
          <a:p>
            <a:r>
              <a:rPr lang="en-GB" dirty="0">
                <a:solidFill>
                  <a:schemeClr val="bg1"/>
                </a:solidFill>
              </a:rPr>
              <a:t>NASA are planning a mission to Europa (called Europa Clipper set to launch later this year) that will aim to understand what lies beneath its icy surface and whether it could sustain life</a:t>
            </a:r>
          </a:p>
          <a:p>
            <a:r>
              <a:rPr lang="en-GB" dirty="0">
                <a:solidFill>
                  <a:schemeClr val="bg1"/>
                </a:solidFill>
              </a:rPr>
              <a:t>Limitations: haven’t sent anything to surface of moons, Europa and Enceladus have thick icy surfaces must get beneath those, likely only to find ancient microbial life on Mars</a:t>
            </a:r>
          </a:p>
          <a:p>
            <a:endParaRPr lang="en-GB" dirty="0"/>
          </a:p>
        </p:txBody>
      </p:sp>
      <p:pic>
        <p:nvPicPr>
          <p:cNvPr id="7" name="Picture 6" descr="A machine on the surface of the moon&#10;&#10;Description automatically generated">
            <a:extLst>
              <a:ext uri="{FF2B5EF4-FFF2-40B4-BE49-F238E27FC236}">
                <a16:creationId xmlns:a16="http://schemas.microsoft.com/office/drawing/2014/main" id="{E602B6D9-DE4B-6AE0-99AE-8CA138D892F4}"/>
              </a:ext>
            </a:extLst>
          </p:cNvPr>
          <p:cNvPicPr>
            <a:picLocks noChangeAspect="1"/>
          </p:cNvPicPr>
          <p:nvPr/>
        </p:nvPicPr>
        <p:blipFill>
          <a:blip r:embed="rId6"/>
          <a:stretch>
            <a:fillRect/>
          </a:stretch>
        </p:blipFill>
        <p:spPr>
          <a:xfrm>
            <a:off x="8771020" y="2233352"/>
            <a:ext cx="3181807" cy="2391296"/>
          </a:xfrm>
          <a:prstGeom prst="rect">
            <a:avLst/>
          </a:prstGeom>
        </p:spPr>
      </p:pic>
      <p:sp>
        <p:nvSpPr>
          <p:cNvPr id="8" name="TextBox 7">
            <a:extLst>
              <a:ext uri="{FF2B5EF4-FFF2-40B4-BE49-F238E27FC236}">
                <a16:creationId xmlns:a16="http://schemas.microsoft.com/office/drawing/2014/main" id="{6030D369-3AF4-3190-683C-E219F17F9472}"/>
              </a:ext>
            </a:extLst>
          </p:cNvPr>
          <p:cNvSpPr txBox="1"/>
          <p:nvPr/>
        </p:nvSpPr>
        <p:spPr>
          <a:xfrm>
            <a:off x="8894070" y="4624648"/>
            <a:ext cx="2935705" cy="646331"/>
          </a:xfrm>
          <a:prstGeom prst="rect">
            <a:avLst/>
          </a:prstGeom>
          <a:noFill/>
        </p:spPr>
        <p:txBody>
          <a:bodyPr wrap="square" rtlCol="0">
            <a:spAutoFit/>
          </a:bodyPr>
          <a:lstStyle/>
          <a:p>
            <a:r>
              <a:rPr lang="en-GB" sz="1200" dirty="0">
                <a:solidFill>
                  <a:schemeClr val="bg1"/>
                </a:solidFill>
              </a:rPr>
              <a:t>Image courtesy of NASA/JPL-Caltech, </a:t>
            </a:r>
            <a:r>
              <a:rPr lang="en-GB" sz="1200" dirty="0">
                <a:solidFill>
                  <a:schemeClr val="bg1"/>
                </a:solidFill>
                <a:hlinkClick r:id="rId7">
                  <a:extLst>
                    <a:ext uri="{A12FA001-AC4F-418D-AE19-62706E023703}">
                      <ahyp:hlinkClr xmlns:ahyp="http://schemas.microsoft.com/office/drawing/2018/hyperlinkcolor" val="tx"/>
                    </a:ext>
                  </a:extLst>
                </a:hlinkClick>
              </a:rPr>
              <a:t>https://mars.nasa.gov/mars2020/multimedia/raw-images/</a:t>
            </a:r>
            <a:r>
              <a:rPr lang="en-GB" sz="1200" dirty="0">
                <a:solidFill>
                  <a:schemeClr val="bg1"/>
                </a:solidFill>
              </a:rPr>
              <a:t> </a:t>
            </a:r>
          </a:p>
        </p:txBody>
      </p:sp>
      <p:pic>
        <p:nvPicPr>
          <p:cNvPr id="9" name="Picture 2">
            <a:extLst>
              <a:ext uri="{FF2B5EF4-FFF2-40B4-BE49-F238E27FC236}">
                <a16:creationId xmlns:a16="http://schemas.microsoft.com/office/drawing/2014/main" id="{426AAC4E-5137-ADDC-E506-D32367DA14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85742" y="6534720"/>
            <a:ext cx="606258" cy="3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66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BlocksVTI">
  <a:themeElements>
    <a:clrScheme name="AnalogousFromDarkSeedLeftStep">
      <a:dk1>
        <a:srgbClr val="000000"/>
      </a:dk1>
      <a:lt1>
        <a:srgbClr val="FFFFFF"/>
      </a:lt1>
      <a:dk2>
        <a:srgbClr val="191634"/>
      </a:dk2>
      <a:lt2>
        <a:srgbClr val="F0F3F3"/>
      </a:lt2>
      <a:accent1>
        <a:srgbClr val="D04060"/>
      </a:accent1>
      <a:accent2>
        <a:srgbClr val="BE2E8B"/>
      </a:accent2>
      <a:accent3>
        <a:srgbClr val="C840D0"/>
      </a:accent3>
      <a:accent4>
        <a:srgbClr val="7A2EBE"/>
      </a:accent4>
      <a:accent5>
        <a:srgbClr val="4F40D0"/>
      </a:accent5>
      <a:accent6>
        <a:srgbClr val="2E5ABE"/>
      </a:accent6>
      <a:hlink>
        <a:srgbClr val="7151C5"/>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3693</TotalTime>
  <Words>2786</Words>
  <Application>Microsoft Macintosh PowerPoint</Application>
  <PresentationFormat>Widescreen</PresentationFormat>
  <Paragraphs>170</Paragraphs>
  <Slides>15</Slides>
  <Notes>12</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Avenir Next LT Pro</vt:lpstr>
      <vt:lpstr>Avenir Next LT Pro Light</vt:lpstr>
      <vt:lpstr>Calibri</vt:lpstr>
      <vt:lpstr>BlocksVTI</vt:lpstr>
      <vt:lpstr>Are we alone in the Universe? Looking into the data behind the question by Andrew Scannell</vt:lpstr>
      <vt:lpstr>Introduction</vt:lpstr>
      <vt:lpstr>Introduction</vt:lpstr>
      <vt:lpstr>“SETI is my favourite thing”  – Alex Caian</vt:lpstr>
      <vt:lpstr>How are we gathering the data?</vt:lpstr>
      <vt:lpstr>The hunt for radio transmissions</vt:lpstr>
      <vt:lpstr>The                                      signal</vt:lpstr>
      <vt:lpstr>The hunt for laser pulses </vt:lpstr>
      <vt:lpstr>Exploring the solar system</vt:lpstr>
      <vt:lpstr>Exoplanets</vt:lpstr>
      <vt:lpstr>Exoplanet Atmospheres</vt:lpstr>
      <vt:lpstr>The Future</vt:lpstr>
      <vt:lpstr>Summary &amp; Final Thoughts</vt:lpstr>
      <vt:lpstr>Thank you for listening  Are there any 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we alone in the Universe?</dc:title>
  <dc:creator>Andrew Scannell [Student-PECS]</dc:creator>
  <cp:lastModifiedBy>Andrew Scannell [Student-PECS]</cp:lastModifiedBy>
  <cp:revision>15</cp:revision>
  <dcterms:created xsi:type="dcterms:W3CDTF">2024-03-25T13:09:23Z</dcterms:created>
  <dcterms:modified xsi:type="dcterms:W3CDTF">2024-03-28T14:44:04Z</dcterms:modified>
</cp:coreProperties>
</file>